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3750" r:id="rId2"/>
  </p:sldMasterIdLst>
  <p:notesMasterIdLst>
    <p:notesMasterId r:id="rId72"/>
  </p:notesMasterIdLst>
  <p:sldIdLst>
    <p:sldId id="256" r:id="rId3"/>
    <p:sldId id="257" r:id="rId4"/>
    <p:sldId id="258" r:id="rId5"/>
    <p:sldId id="322" r:id="rId6"/>
    <p:sldId id="323" r:id="rId7"/>
    <p:sldId id="291" r:id="rId8"/>
    <p:sldId id="325" r:id="rId9"/>
    <p:sldId id="326" r:id="rId10"/>
    <p:sldId id="282" r:id="rId11"/>
    <p:sldId id="324" r:id="rId12"/>
    <p:sldId id="285" r:id="rId13"/>
    <p:sldId id="289" r:id="rId14"/>
    <p:sldId id="332" r:id="rId15"/>
    <p:sldId id="361" r:id="rId16"/>
    <p:sldId id="363" r:id="rId17"/>
    <p:sldId id="368" r:id="rId18"/>
    <p:sldId id="295" r:id="rId19"/>
    <p:sldId id="296" r:id="rId20"/>
    <p:sldId id="297" r:id="rId21"/>
    <p:sldId id="298" r:id="rId22"/>
    <p:sldId id="299" r:id="rId23"/>
    <p:sldId id="300" r:id="rId24"/>
    <p:sldId id="301" r:id="rId25"/>
    <p:sldId id="302" r:id="rId26"/>
    <p:sldId id="352" r:id="rId27"/>
    <p:sldId id="351" r:id="rId28"/>
    <p:sldId id="307" r:id="rId29"/>
    <p:sldId id="357" r:id="rId30"/>
    <p:sldId id="359" r:id="rId31"/>
    <p:sldId id="360" r:id="rId32"/>
    <p:sldId id="311" r:id="rId33"/>
    <p:sldId id="364" r:id="rId34"/>
    <p:sldId id="365" r:id="rId35"/>
    <p:sldId id="366" r:id="rId36"/>
    <p:sldId id="367" r:id="rId37"/>
    <p:sldId id="371" r:id="rId38"/>
    <p:sldId id="330" r:id="rId39"/>
    <p:sldId id="331" r:id="rId40"/>
    <p:sldId id="314" r:id="rId41"/>
    <p:sldId id="309" r:id="rId42"/>
    <p:sldId id="287" r:id="rId43"/>
    <p:sldId id="327" r:id="rId44"/>
    <p:sldId id="328" r:id="rId45"/>
    <p:sldId id="329" r:id="rId46"/>
    <p:sldId id="306" r:id="rId47"/>
    <p:sldId id="353" r:id="rId48"/>
    <p:sldId id="354" r:id="rId49"/>
    <p:sldId id="355" r:id="rId50"/>
    <p:sldId id="356" r:id="rId51"/>
    <p:sldId id="349" r:id="rId52"/>
    <p:sldId id="343" r:id="rId53"/>
    <p:sldId id="344" r:id="rId54"/>
    <p:sldId id="346" r:id="rId55"/>
    <p:sldId id="347" r:id="rId56"/>
    <p:sldId id="348" r:id="rId57"/>
    <p:sldId id="350" r:id="rId58"/>
    <p:sldId id="333" r:id="rId59"/>
    <p:sldId id="334" r:id="rId60"/>
    <p:sldId id="335" r:id="rId61"/>
    <p:sldId id="336" r:id="rId62"/>
    <p:sldId id="337" r:id="rId63"/>
    <p:sldId id="339" r:id="rId64"/>
    <p:sldId id="340" r:id="rId65"/>
    <p:sldId id="312" r:id="rId66"/>
    <p:sldId id="315" r:id="rId67"/>
    <p:sldId id="316" r:id="rId68"/>
    <p:sldId id="317" r:id="rId69"/>
    <p:sldId id="369" r:id="rId70"/>
    <p:sldId id="37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6F8CF8-296B-4330-A710-C749D1A571DD}">
          <p14:sldIdLst>
            <p14:sldId id="256"/>
            <p14:sldId id="257"/>
            <p14:sldId id="258"/>
            <p14:sldId id="322"/>
          </p14:sldIdLst>
        </p14:section>
        <p14:section name="Setup" id="{3C90CCEC-A3CA-4D01-B9F6-379F117A015C}">
          <p14:sldIdLst>
            <p14:sldId id="323"/>
            <p14:sldId id="291"/>
            <p14:sldId id="325"/>
            <p14:sldId id="326"/>
            <p14:sldId id="282"/>
            <p14:sldId id="324"/>
            <p14:sldId id="285"/>
            <p14:sldId id="289"/>
            <p14:sldId id="332"/>
            <p14:sldId id="361"/>
            <p14:sldId id="363"/>
          </p14:sldIdLst>
        </p14:section>
        <p14:section name="The Architecture" id="{FCF02B7F-2742-4D6B-A85C-D2E83C16A43E}">
          <p14:sldIdLst>
            <p14:sldId id="368"/>
          </p14:sldIdLst>
        </p14:section>
        <p14:section name="Cloud Setup" id="{DE2BB122-5E7A-4435-9041-4DDF23AC194E}">
          <p14:sldIdLst>
            <p14:sldId id="295"/>
            <p14:sldId id="296"/>
            <p14:sldId id="297"/>
            <p14:sldId id="298"/>
            <p14:sldId id="299"/>
            <p14:sldId id="300"/>
            <p14:sldId id="301"/>
            <p14:sldId id="302"/>
          </p14:sldIdLst>
        </p14:section>
        <p14:section name="Picking a Database" id="{2D974413-3ED5-4BD4-8599-869A9D773A50}">
          <p14:sldIdLst>
            <p14:sldId id="352"/>
            <p14:sldId id="351"/>
            <p14:sldId id="307"/>
            <p14:sldId id="357"/>
            <p14:sldId id="359"/>
            <p14:sldId id="360"/>
            <p14:sldId id="311"/>
          </p14:sldIdLst>
        </p14:section>
        <p14:section name="Enabling the Gmail API" id="{B5F2C0A7-701F-4D12-A277-0E3AAB984B8F}">
          <p14:sldIdLst>
            <p14:sldId id="364"/>
            <p14:sldId id="365"/>
            <p14:sldId id="366"/>
            <p14:sldId id="367"/>
            <p14:sldId id="371"/>
          </p14:sldIdLst>
        </p14:section>
        <p14:section name="Demo" id="{4CEE7052-F985-4F34-8139-46727A8B1E53}">
          <p14:sldIdLst>
            <p14:sldId id="330"/>
            <p14:sldId id="331"/>
          </p14:sldIdLst>
        </p14:section>
        <p14:section name="End" id="{DF64E9A6-804D-469A-8CD9-A7473ADFAEFE}">
          <p14:sldIdLst>
            <p14:sldId id="314"/>
            <p14:sldId id="309"/>
            <p14:sldId id="287"/>
          </p14:sldIdLst>
        </p14:section>
        <p14:section name="Resources" id="{45C247E3-C5FC-4556-A062-C59F3A56B490}">
          <p14:sldIdLst>
            <p14:sldId id="327"/>
          </p14:sldIdLst>
        </p14:section>
        <p14:section name="Backup" id="{9993821E-C9E1-45AB-B265-3916FECB8BFD}">
          <p14:sldIdLst>
            <p14:sldId id="328"/>
            <p14:sldId id="329"/>
            <p14:sldId id="306"/>
            <p14:sldId id="353"/>
            <p14:sldId id="354"/>
            <p14:sldId id="355"/>
            <p14:sldId id="356"/>
            <p14:sldId id="349"/>
          </p14:sldIdLst>
        </p14:section>
        <p14:section name="Django" id="{31C8687F-4D5A-4FBB-90D5-4C87832BAA43}">
          <p14:sldIdLst>
            <p14:sldId id="343"/>
            <p14:sldId id="344"/>
            <p14:sldId id="346"/>
            <p14:sldId id="347"/>
            <p14:sldId id="348"/>
            <p14:sldId id="350"/>
          </p14:sldIdLst>
        </p14:section>
        <p14:section name="OAuth" id="{5D340103-92DE-4FCC-9AF1-AEBCB5D42AC3}">
          <p14:sldIdLst>
            <p14:sldId id="333"/>
            <p14:sldId id="334"/>
            <p14:sldId id="335"/>
            <p14:sldId id="336"/>
            <p14:sldId id="337"/>
            <p14:sldId id="339"/>
            <p14:sldId id="340"/>
          </p14:sldIdLst>
        </p14:section>
        <p14:section name="Implementation Web Platform via Python" id="{371058FD-CFA5-4635-B303-E561084B3600}">
          <p14:sldIdLst>
            <p14:sldId id="312"/>
            <p14:sldId id="315"/>
            <p14:sldId id="316"/>
            <p14:sldId id="317"/>
            <p14:sldId id="369"/>
            <p14:sldId id="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B050"/>
    <a:srgbClr val="1CADE4"/>
    <a:srgbClr val="000000"/>
    <a:srgbClr val="465359"/>
    <a:srgbClr val="0070C0"/>
    <a:srgbClr val="ED8428"/>
    <a:srgbClr val="FFCC00"/>
    <a:srgbClr val="80808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0" autoAdjust="0"/>
    <p:restoredTop sz="94660"/>
  </p:normalViewPr>
  <p:slideViewPr>
    <p:cSldViewPr snapToGrid="0">
      <p:cViewPr>
        <p:scale>
          <a:sx n="66" d="100"/>
          <a:sy n="66" d="100"/>
        </p:scale>
        <p:origin x="399"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84D603-C3F3-453D-B8E9-F3240F451680}"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0DB6F-8730-4575-BB04-7CE334D07FA0}" type="slidenum">
              <a:rPr lang="en-US" smtClean="0"/>
              <a:t>‹#›</a:t>
            </a:fld>
            <a:endParaRPr lang="en-US"/>
          </a:p>
        </p:txBody>
      </p:sp>
    </p:spTree>
    <p:extLst>
      <p:ext uri="{BB962C8B-B14F-4D97-AF65-F5344CB8AC3E}">
        <p14:creationId xmlns:p14="http://schemas.microsoft.com/office/powerpoint/2010/main" val="235964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8</a:t>
            </a:fld>
            <a:endParaRPr lang="en-US"/>
          </a:p>
        </p:txBody>
      </p:sp>
    </p:spTree>
    <p:extLst>
      <p:ext uri="{BB962C8B-B14F-4D97-AF65-F5344CB8AC3E}">
        <p14:creationId xmlns:p14="http://schemas.microsoft.com/office/powerpoint/2010/main" val="3556044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34</a:t>
            </a:fld>
            <a:endParaRPr lang="en-US"/>
          </a:p>
        </p:txBody>
      </p:sp>
    </p:spTree>
    <p:extLst>
      <p:ext uri="{BB962C8B-B14F-4D97-AF65-F5344CB8AC3E}">
        <p14:creationId xmlns:p14="http://schemas.microsoft.com/office/powerpoint/2010/main" val="1915062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35</a:t>
            </a:fld>
            <a:endParaRPr lang="en-US"/>
          </a:p>
        </p:txBody>
      </p:sp>
    </p:spTree>
    <p:extLst>
      <p:ext uri="{BB962C8B-B14F-4D97-AF65-F5344CB8AC3E}">
        <p14:creationId xmlns:p14="http://schemas.microsoft.com/office/powerpoint/2010/main" val="139262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36</a:t>
            </a:fld>
            <a:endParaRPr lang="en-US"/>
          </a:p>
        </p:txBody>
      </p:sp>
    </p:spTree>
    <p:extLst>
      <p:ext uri="{BB962C8B-B14F-4D97-AF65-F5344CB8AC3E}">
        <p14:creationId xmlns:p14="http://schemas.microsoft.com/office/powerpoint/2010/main" val="2989997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39</a:t>
            </a:fld>
            <a:endParaRPr lang="en-US" dirty="0"/>
          </a:p>
        </p:txBody>
      </p:sp>
    </p:spTree>
    <p:extLst>
      <p:ext uri="{BB962C8B-B14F-4D97-AF65-F5344CB8AC3E}">
        <p14:creationId xmlns:p14="http://schemas.microsoft.com/office/powerpoint/2010/main" val="249118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41</a:t>
            </a:fld>
            <a:endParaRPr lang="en-US" dirty="0"/>
          </a:p>
        </p:txBody>
      </p:sp>
    </p:spTree>
    <p:extLst>
      <p:ext uri="{BB962C8B-B14F-4D97-AF65-F5344CB8AC3E}">
        <p14:creationId xmlns:p14="http://schemas.microsoft.com/office/powerpoint/2010/main" val="4161515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45</a:t>
            </a:fld>
            <a:endParaRPr lang="en-US" dirty="0"/>
          </a:p>
        </p:txBody>
      </p:sp>
    </p:spTree>
    <p:extLst>
      <p:ext uri="{BB962C8B-B14F-4D97-AF65-F5344CB8AC3E}">
        <p14:creationId xmlns:p14="http://schemas.microsoft.com/office/powerpoint/2010/main" val="3795331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37079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6556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45604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58</a:t>
            </a:fld>
            <a:endParaRPr lang="en-US"/>
          </a:p>
        </p:txBody>
      </p:sp>
    </p:spTree>
    <p:extLst>
      <p:ext uri="{BB962C8B-B14F-4D97-AF65-F5344CB8AC3E}">
        <p14:creationId xmlns:p14="http://schemas.microsoft.com/office/powerpoint/2010/main" val="60152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10</a:t>
            </a:fld>
            <a:endParaRPr lang="en-US"/>
          </a:p>
        </p:txBody>
      </p:sp>
    </p:spTree>
    <p:extLst>
      <p:ext uri="{BB962C8B-B14F-4D97-AF65-F5344CB8AC3E}">
        <p14:creationId xmlns:p14="http://schemas.microsoft.com/office/powerpoint/2010/main" val="1813057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59</a:t>
            </a:fld>
            <a:endParaRPr lang="en-US"/>
          </a:p>
        </p:txBody>
      </p:sp>
    </p:spTree>
    <p:extLst>
      <p:ext uri="{BB962C8B-B14F-4D97-AF65-F5344CB8AC3E}">
        <p14:creationId xmlns:p14="http://schemas.microsoft.com/office/powerpoint/2010/main" val="3706583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60</a:t>
            </a:fld>
            <a:endParaRPr lang="en-US"/>
          </a:p>
        </p:txBody>
      </p:sp>
    </p:spTree>
    <p:extLst>
      <p:ext uri="{BB962C8B-B14F-4D97-AF65-F5344CB8AC3E}">
        <p14:creationId xmlns:p14="http://schemas.microsoft.com/office/powerpoint/2010/main" val="2861739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61</a:t>
            </a:fld>
            <a:endParaRPr lang="en-US"/>
          </a:p>
        </p:txBody>
      </p:sp>
    </p:spTree>
    <p:extLst>
      <p:ext uri="{BB962C8B-B14F-4D97-AF65-F5344CB8AC3E}">
        <p14:creationId xmlns:p14="http://schemas.microsoft.com/office/powerpoint/2010/main" val="244532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62</a:t>
            </a:fld>
            <a:endParaRPr lang="en-US"/>
          </a:p>
        </p:txBody>
      </p:sp>
    </p:spTree>
    <p:extLst>
      <p:ext uri="{BB962C8B-B14F-4D97-AF65-F5344CB8AC3E}">
        <p14:creationId xmlns:p14="http://schemas.microsoft.com/office/powerpoint/2010/main" val="1446469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1" dirty="0">
                <a:latin typeface="+mn-lt"/>
              </a:rPr>
              <a:t>RC522 Module</a:t>
            </a:r>
            <a:br>
              <a:rPr lang="en-US" dirty="0">
                <a:latin typeface="+mn-lt"/>
              </a:rPr>
            </a:br>
            <a:r>
              <a:rPr lang="en-US" dirty="0">
                <a:latin typeface="+mn-lt"/>
              </a:rPr>
              <a:t>PIN 1: Voltage at the Common Collector (VCC) - Used to Power the module, typically 3.3V is used</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2: RST - Reset pin – used to reset or power down the module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3: Ground - Connected to Ground of system</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5: MISO - used for SPI communication, acts as SCL for I2c and Tx for UART.</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6: MOSI - Master out slave in pin for SPI communication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7: SCK - Serial Clock pin – used to provide clock source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8: SDA - Acts as Serial input (SS) for SPI communication, SDA for IIC and Rx during UART</a:t>
            </a:r>
          </a:p>
        </p:txBody>
      </p:sp>
      <p:sp>
        <p:nvSpPr>
          <p:cNvPr id="4" name="Slide Number Placeholder 3"/>
          <p:cNvSpPr>
            <a:spLocks noGrp="1"/>
          </p:cNvSpPr>
          <p:nvPr>
            <p:ph type="sldNum" sz="quarter" idx="5"/>
          </p:nvPr>
        </p:nvSpPr>
        <p:spPr/>
        <p:txBody>
          <a:bodyPr/>
          <a:lstStyle/>
          <a:p>
            <a:fld id="{4B725628-3A68-42F4-BA86-981817953149}" type="slidenum">
              <a:rPr lang="en-US" smtClean="0"/>
              <a:t>12</a:t>
            </a:fld>
            <a:endParaRPr lang="en-US" dirty="0"/>
          </a:p>
        </p:txBody>
      </p:sp>
    </p:spTree>
    <p:extLst>
      <p:ext uri="{BB962C8B-B14F-4D97-AF65-F5344CB8AC3E}">
        <p14:creationId xmlns:p14="http://schemas.microsoft.com/office/powerpoint/2010/main" val="40324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16</a:t>
            </a:fld>
            <a:endParaRPr lang="en-US"/>
          </a:p>
        </p:txBody>
      </p:sp>
    </p:spTree>
    <p:extLst>
      <p:ext uri="{BB962C8B-B14F-4D97-AF65-F5344CB8AC3E}">
        <p14:creationId xmlns:p14="http://schemas.microsoft.com/office/powerpoint/2010/main" val="1769004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26</a:t>
            </a:fld>
            <a:endParaRPr lang="en-US" dirty="0"/>
          </a:p>
        </p:txBody>
      </p:sp>
    </p:spTree>
    <p:extLst>
      <p:ext uri="{BB962C8B-B14F-4D97-AF65-F5344CB8AC3E}">
        <p14:creationId xmlns:p14="http://schemas.microsoft.com/office/powerpoint/2010/main" val="2763887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27</a:t>
            </a:fld>
            <a:endParaRPr lang="en-US" dirty="0"/>
          </a:p>
        </p:txBody>
      </p:sp>
    </p:spTree>
    <p:extLst>
      <p:ext uri="{BB962C8B-B14F-4D97-AF65-F5344CB8AC3E}">
        <p14:creationId xmlns:p14="http://schemas.microsoft.com/office/powerpoint/2010/main" val="1167228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28</a:t>
            </a:fld>
            <a:endParaRPr lang="en-US" dirty="0"/>
          </a:p>
        </p:txBody>
      </p:sp>
    </p:spTree>
    <p:extLst>
      <p:ext uri="{BB962C8B-B14F-4D97-AF65-F5344CB8AC3E}">
        <p14:creationId xmlns:p14="http://schemas.microsoft.com/office/powerpoint/2010/main" val="4034418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29</a:t>
            </a:fld>
            <a:endParaRPr lang="en-US" dirty="0"/>
          </a:p>
        </p:txBody>
      </p:sp>
    </p:spTree>
    <p:extLst>
      <p:ext uri="{BB962C8B-B14F-4D97-AF65-F5344CB8AC3E}">
        <p14:creationId xmlns:p14="http://schemas.microsoft.com/office/powerpoint/2010/main" val="3454746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30</a:t>
            </a:fld>
            <a:endParaRPr lang="en-US" dirty="0"/>
          </a:p>
        </p:txBody>
      </p:sp>
    </p:spTree>
    <p:extLst>
      <p:ext uri="{BB962C8B-B14F-4D97-AF65-F5344CB8AC3E}">
        <p14:creationId xmlns:p14="http://schemas.microsoft.com/office/powerpoint/2010/main" val="16094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5/7/2024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476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9791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5/7/2024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4339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348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24498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412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51035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47437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62655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27957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434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5/7/2024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7838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585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2541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09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5/7/2024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3474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265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003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22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6029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5/7/2024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9005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5/7/2024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899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5/7/2024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0713174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2" r:id="rId6"/>
    <p:sldLayoutId id="2147483738" r:id="rId7"/>
    <p:sldLayoutId id="2147483739" r:id="rId8"/>
    <p:sldLayoutId id="2147483740" r:id="rId9"/>
    <p:sldLayoutId id="2147483741" r:id="rId10"/>
    <p:sldLayoutId id="2147483743"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5/7/2024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1116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hyperlink" Target="https://www.adafruit.com/product/3568" TargetMode="External"/><Relationship Id="rId12" Type="http://schemas.openxmlformats.org/officeDocument/2006/relationships/hyperlink" Target="https://a.co/d/bQ4sjxf"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a.co/d/4oKtC91" TargetMode="External"/><Relationship Id="rId11" Type="http://schemas.openxmlformats.org/officeDocument/2006/relationships/hyperlink" Target="https://www.amazon.com/Duttek-PH2-0-Cable-Female-Male/dp/B08XX3XTQF/ref=sr_1_3?crid=3UVVASV8IOUCO&amp;dib=eyJ2IjoiMSJ9.fRKPeaYnsVrO8ChIzRprFdKoAu9QJeO6iNiQ0SlbkXw-rqMEpwsauUy8MaauszVUY-_O0MWC7VWinjoUPxsZ-90icgrCKNi_hUEPcUqME8R6UqUMAEP6PKWcMjqTdu9hN2CLwyXjhU_fmX6KcLo4JblIT-z_CPqq6sMk0IuXLq4advqczCVTQR__fm6kn6ioONyzSvohWUaa2zWrqoLle7FluXePGL0YRzC2PmNOTOWWgzzEuVkUg3GKSrCTv3crJ_CVko6GNvDcWOiqQj28ZeS9fIHak8dVS3Zcxlph_yQ.0i5s9J-ZhRfy2tbkCPhtpT8_Fb0Pl0elU3-bReYCmyQ&amp;dib_tag=se&amp;keywords=4-pin+data+cable&amp;qid=1714371629&amp;s=industrial&amp;sprefix=4-pin+data+cabl%2Cindustrial%2C144&amp;sr=1-3" TargetMode="External"/><Relationship Id="rId5" Type="http://schemas.openxmlformats.org/officeDocument/2006/relationships/image" Target="../media/image18.jpeg"/><Relationship Id="rId10" Type="http://schemas.openxmlformats.org/officeDocument/2006/relationships/image" Target="../media/image21.jpeg"/><Relationship Id="rId4" Type="http://schemas.openxmlformats.org/officeDocument/2006/relationships/hyperlink" Target="https://www.adafruit.com/product/4714" TargetMode="External"/><Relationship Id="rId9" Type="http://schemas.openxmlformats.org/officeDocument/2006/relationships/image" Target="../media/image20.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hyperlink" Target="https://lastminuteengineers.com/how-rfid-works-rc522-arduino-tutorial/" TargetMode="External"/><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hyperlink" Target="https://www.raspberrypi.com/documentation/computers/raspberry-pi.html" TargetMode="External"/><Relationship Id="rId5" Type="http://schemas.openxmlformats.org/officeDocument/2006/relationships/image" Target="../media/image2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hyperlink" Target="https://www.raspberrypi-spy.co.uk/2018/02/rc522-rfid-tag-read-raspberry-pi/" TargetMode="External"/><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8.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21.jpe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hyperlink" Target="https://learn.adafruit.com/networked-thermal-printer-using-cups-and-raspberry-pi/connect-and-configure-printer#get-to-know-your-printer-2552725"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learn.adafruit.com/networked-thermal-printer-using-cups-and-raspberry-pi/connect-and-configure-printer#commence-major-installation-255273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gif"/><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45.xml"/><Relationship Id="rId1" Type="http://schemas.openxmlformats.org/officeDocument/2006/relationships/slideLayout" Target="../slideLayouts/slideLayout5.xml"/><Relationship Id="rId5" Type="http://schemas.openxmlformats.org/officeDocument/2006/relationships/hyperlink" Target="https://youtu.be/iWEgpdVSZyg?si=4_3B_sDrTxNeYKPo&amp;t=231" TargetMode="Externa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4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console.firebase.google.com/" TargetMode="External"/><Relationship Id="rId5" Type="http://schemas.openxmlformats.org/officeDocument/2006/relationships/image" Target="../media/image5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mail.com/"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s.google.com/gmail/api/quickstart/python/"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hyperlink" Target="https://mynoise.net/NoiseMachines/openOfficeNoiseGenerator.php"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Radio-frequency_identification" TargetMode="External"/><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hyperlink" Target="https://lastminuteengineers.com/how-rfid-works-rc522-arduino-tutoria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hyperlink" Target="https://github.com/matt2ology/csc196p-rfid-mvp-final-project" TargetMode="External"/><Relationship Id="rId2" Type="http://schemas.openxmlformats.org/officeDocument/2006/relationships/hyperlink" Target="https://github.com/matt2ology" TargetMode="Externa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hyperlink" Target="https://a.co/d/61lWt36" TargetMode="External"/><Relationship Id="rId13" Type="http://schemas.openxmlformats.org/officeDocument/2006/relationships/hyperlink" Target="https://a.co/d/faAqQW0" TargetMode="External"/><Relationship Id="rId3" Type="http://schemas.openxmlformats.org/officeDocument/2006/relationships/hyperlink" Target="https://pinout.xyz/pinout/uart" TargetMode="External"/><Relationship Id="rId7" Type="http://schemas.openxmlformats.org/officeDocument/2006/relationships/hyperlink" Target="https://youtu.be/qLrDWBKTUZo?si=t_fSuHsKhunPt7KY&amp;t=165" TargetMode="External"/><Relationship Id="rId12" Type="http://schemas.openxmlformats.org/officeDocument/2006/relationships/hyperlink" Target="https://www.adafruit.com/product/3568" TargetMode="External"/><Relationship Id="rId2" Type="http://schemas.openxmlformats.org/officeDocument/2006/relationships/hyperlink" Target="https://learn.sparkfun.com/tutorials/serial-communication/wiring-and-hardware" TargetMode="External"/><Relationship Id="rId1" Type="http://schemas.openxmlformats.org/officeDocument/2006/relationships/slideLayout" Target="../slideLayouts/slideLayout5.xml"/><Relationship Id="rId6" Type="http://schemas.openxmlformats.org/officeDocument/2006/relationships/hyperlink" Target="https://circuitdigest.com/microcontroller-projects/thermal-printer-interfacing-with-raspberry-pi-zero-to-print-text-images-and-bar-codes" TargetMode="External"/><Relationship Id="rId11" Type="http://schemas.openxmlformats.org/officeDocument/2006/relationships/hyperlink" Target="https://a.co/d/3U64DHt" TargetMode="External"/><Relationship Id="rId5" Type="http://schemas.openxmlformats.org/officeDocument/2006/relationships/hyperlink" Target="https://learn.adafruit.com/networked-thermal-printer-using-cups-and-raspberry-pi/overview" TargetMode="External"/><Relationship Id="rId10" Type="http://schemas.openxmlformats.org/officeDocument/2006/relationships/hyperlink" Target="https://www.adafruit.com/product/4714" TargetMode="External"/><Relationship Id="rId4" Type="http://schemas.openxmlformats.org/officeDocument/2006/relationships/hyperlink" Target="https://pinout.xyz/pinout/spi" TargetMode="External"/><Relationship Id="rId9" Type="http://schemas.openxmlformats.org/officeDocument/2006/relationships/hyperlink" Target="https://a.co/d/bB7FFwU" TargetMode="External"/><Relationship Id="rId14" Type="http://schemas.openxmlformats.org/officeDocument/2006/relationships/hyperlink" Target="https://a.co/d/d4rNq7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learn.adafruit.com/networked-thermal-printer-using-cups-and-raspberry-pi/connect-and-configure-printer" TargetMode="External"/><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1.jpe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53.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image" Target="../media/image57.png"/><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djangoproject.com/"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 Id="rId6" Type="http://schemas.openxmlformats.org/officeDocument/2006/relationships/image" Target="../media/image86.png"/><Relationship Id="rId5" Type="http://schemas.openxmlformats.org/officeDocument/2006/relationships/hyperlink" Target="https://docs.python.org/3/library/venv.html" TargetMode="Externa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17.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48.png"/><Relationship Id="rId4" Type="http://schemas.openxmlformats.org/officeDocument/2006/relationships/image" Target="../media/image92.svg"/></Relationships>
</file>

<file path=ppt/slides/_rels/slide57.xml.rels><?xml version="1.0" encoding="UTF-8" standalone="yes"?>
<Relationships xmlns="http://schemas.openxmlformats.org/package/2006/relationships"><Relationship Id="rId3" Type="http://schemas.openxmlformats.org/officeDocument/2006/relationships/hyperlink" Target="https://auth0.com/" TargetMode="External"/><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hyperlink" Target="https://pinout.xyz/pinout/spi"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hyperlink" Target="https://www.djangoproject.com/" TargetMode="External"/><Relationship Id="rId7" Type="http://schemas.openxmlformats.org/officeDocument/2006/relationships/hyperlink" Target="https://auth0.com/docs/quickstart/webapp/django"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hyperlink" Target="https://github.com/auth0-samples/auth0-django-web-app/tree/master/01-Login" TargetMode="External"/><Relationship Id="rId5" Type="http://schemas.openxmlformats.org/officeDocument/2006/relationships/image" Target="../media/image102.png"/><Relationship Id="rId4" Type="http://schemas.openxmlformats.org/officeDocument/2006/relationships/hyperlink" Target="https://auth0.com/?utm_content=usbranded-auth0-auth0homepage&amp;utm_source=google&amp;utm_campaign=amer_namer_can_all_ciam-all_dg-ao_auth0_display_google_static-image_retarget_SitewideRemarketing_utm2&amp;utm_medium=cpc&amp;utm_id=aNK4z000000UCTUGA4&amp;gad_source=1&amp;gclid=CjwKCAjw3NyxBhBmEiwAyofDYUgZtnBi34DN2fDKU4LBmV9xG1UEifrcKIzZb8c4xg80QfDcsN8A_xoCw6kQAvD_Bw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image" Target="../media/image57.png"/><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59.png"/><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pinout.xyz/pinout/uar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pinout.xyz/pinout/uart" TargetMode="External"/><Relationship Id="rId4" Type="http://schemas.openxmlformats.org/officeDocument/2006/relationships/hyperlink" Target="https://pinout.xyz/pinout/spi"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s://www.amazon.com/dp/B07KGBJ9VG?psc=1&amp;ref=ppx_yo2ov_dt_b_product_details" TargetMode="External"/><Relationship Id="rId10" Type="http://schemas.openxmlformats.org/officeDocument/2006/relationships/image" Target="../media/image16.jpeg"/><Relationship Id="rId4" Type="http://schemas.openxmlformats.org/officeDocument/2006/relationships/hyperlink" Target="https://www.raspberrypi.com/products/raspberry-pi-5/" TargetMode="Externa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0BB31-B58E-5C2A-C9FD-2E65C5838884}"/>
              </a:ext>
            </a:extLst>
          </p:cNvPr>
          <p:cNvSpPr>
            <a:spLocks noGrp="1"/>
          </p:cNvSpPr>
          <p:nvPr>
            <p:ph type="ctrTitle"/>
          </p:nvPr>
        </p:nvSpPr>
        <p:spPr>
          <a:xfrm>
            <a:off x="581191" y="723901"/>
            <a:ext cx="10993549" cy="1428750"/>
          </a:xfrm>
        </p:spPr>
        <p:txBody>
          <a:bodyPr anchor="ctr">
            <a:normAutofit/>
          </a:bodyPr>
          <a:lstStyle/>
          <a:p>
            <a:r>
              <a:rPr lang="en-US" dirty="0">
                <a:solidFill>
                  <a:srgbClr val="FF0000"/>
                </a:solidFill>
              </a:rPr>
              <a:t>Keyless </a:t>
            </a:r>
            <a:r>
              <a:rPr lang="en-US" dirty="0">
                <a:solidFill>
                  <a:schemeClr val="tx1"/>
                </a:solidFill>
              </a:rPr>
              <a:t>Kingdom A cloud solution: </a:t>
            </a:r>
            <a:r>
              <a:rPr lang="en-US" dirty="0"/>
              <a:t>Raspberry Pi &amp; RFID Open Doors to the Future!</a:t>
            </a:r>
          </a:p>
        </p:txBody>
      </p:sp>
      <p:sp>
        <p:nvSpPr>
          <p:cNvPr id="3" name="Subtitle 2">
            <a:extLst>
              <a:ext uri="{FF2B5EF4-FFF2-40B4-BE49-F238E27FC236}">
                <a16:creationId xmlns:a16="http://schemas.microsoft.com/office/drawing/2014/main" id="{A29AE398-996D-DFAB-C79B-C430721146A3}"/>
              </a:ext>
            </a:extLst>
          </p:cNvPr>
          <p:cNvSpPr>
            <a:spLocks noGrp="1"/>
          </p:cNvSpPr>
          <p:nvPr>
            <p:ph type="subTitle" idx="1"/>
          </p:nvPr>
        </p:nvSpPr>
        <p:spPr>
          <a:xfrm>
            <a:off x="581194" y="2172965"/>
            <a:ext cx="10993546" cy="525565"/>
          </a:xfrm>
        </p:spPr>
        <p:txBody>
          <a:bodyPr>
            <a:normAutofit/>
          </a:bodyPr>
          <a:lstStyle/>
          <a:p>
            <a:r>
              <a:rPr lang="en-US" dirty="0"/>
              <a:t>Matthew Mendoza for CSC 196P: Cloud and Mobile Pragmatics</a:t>
            </a:r>
          </a:p>
        </p:txBody>
      </p:sp>
      <p:sp>
        <p:nvSpPr>
          <p:cNvPr id="23" name="Rectangle 22">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descr="A web of dots connected">
            <a:extLst>
              <a:ext uri="{FF2B5EF4-FFF2-40B4-BE49-F238E27FC236}">
                <a16:creationId xmlns:a16="http://schemas.microsoft.com/office/drawing/2014/main" id="{851D2264-EC19-8698-BDE4-DD331B15C841}"/>
              </a:ext>
            </a:extLst>
          </p:cNvPr>
          <p:cNvPicPr>
            <a:picLocks noChangeAspect="1"/>
          </p:cNvPicPr>
          <p:nvPr/>
        </p:nvPicPr>
        <p:blipFill>
          <a:blip r:embed="rId2"/>
          <a:stretch>
            <a:fillRect/>
          </a:stretch>
        </p:blipFill>
        <p:spPr>
          <a:xfrm>
            <a:off x="2068285" y="2790605"/>
            <a:ext cx="8050806" cy="3602736"/>
          </a:xfrm>
          <a:prstGeom prst="rect">
            <a:avLst/>
          </a:prstGeom>
        </p:spPr>
      </p:pic>
    </p:spTree>
    <p:extLst>
      <p:ext uri="{BB962C8B-B14F-4D97-AF65-F5344CB8AC3E}">
        <p14:creationId xmlns:p14="http://schemas.microsoft.com/office/powerpoint/2010/main" val="1069041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7EFBAF6-A20F-D5B5-2E03-DE9A0E5A4763}"/>
              </a:ext>
            </a:extLst>
          </p:cNvPr>
          <p:cNvSpPr/>
          <p:nvPr/>
        </p:nvSpPr>
        <p:spPr>
          <a:xfrm>
            <a:off x="8837139" y="4776510"/>
            <a:ext cx="2846862" cy="196588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48752128-F5B2-4B37-D2F9-821E950EB860}"/>
              </a:ext>
            </a:extLst>
          </p:cNvPr>
          <p:cNvSpPr/>
          <p:nvPr/>
        </p:nvSpPr>
        <p:spPr>
          <a:xfrm>
            <a:off x="8825365" y="2669272"/>
            <a:ext cx="2846862" cy="19658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CD453BE3-861C-D7D4-2E7E-552DADDD4D6D}"/>
              </a:ext>
            </a:extLst>
          </p:cNvPr>
          <p:cNvSpPr/>
          <p:nvPr/>
        </p:nvSpPr>
        <p:spPr>
          <a:xfrm>
            <a:off x="8825365" y="650059"/>
            <a:ext cx="2846862" cy="187785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nchor="ctr"/>
          <a:lstStyle/>
          <a:p>
            <a:r>
              <a:rPr lang="en-US" dirty="0"/>
              <a:t>Hardware Components and Accessories</a:t>
            </a:r>
          </a:p>
        </p:txBody>
      </p:sp>
      <p:pic>
        <p:nvPicPr>
          <p:cNvPr id="1026" name="Picture 2">
            <a:extLst>
              <a:ext uri="{FF2B5EF4-FFF2-40B4-BE49-F238E27FC236}">
                <a16:creationId xmlns:a16="http://schemas.microsoft.com/office/drawing/2014/main" id="{DB0F1F66-0EF0-0743-B681-9B77AA5EA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336" y="1664980"/>
            <a:ext cx="1574148" cy="17621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3C820D-0D62-AB56-0566-B7379C9B3DDD}"/>
              </a:ext>
            </a:extLst>
          </p:cNvPr>
          <p:cNvSpPr txBox="1"/>
          <p:nvPr/>
        </p:nvSpPr>
        <p:spPr>
          <a:xfrm>
            <a:off x="8912673" y="6079827"/>
            <a:ext cx="2618051" cy="523220"/>
          </a:xfrm>
          <a:prstGeom prst="rect">
            <a:avLst/>
          </a:prstGeom>
          <a:noFill/>
        </p:spPr>
        <p:txBody>
          <a:bodyPr wrap="square" rtlCol="0">
            <a:spAutoFit/>
          </a:bodyPr>
          <a:lstStyle/>
          <a:p>
            <a:pPr algn="ctr"/>
            <a:r>
              <a:rPr lang="en-US" sz="1400" b="0" i="0" dirty="0">
                <a:solidFill>
                  <a:schemeClr val="bg1"/>
                </a:solidFill>
                <a:effectLst/>
              </a:rPr>
              <a:t>2PIN Power </a:t>
            </a:r>
            <a:r>
              <a:rPr lang="en-US" sz="1400" dirty="0">
                <a:solidFill>
                  <a:schemeClr val="bg1"/>
                </a:solidFill>
              </a:rPr>
              <a:t>T</a:t>
            </a:r>
            <a:r>
              <a:rPr lang="en-US" sz="1400" b="0" i="0" dirty="0">
                <a:solidFill>
                  <a:schemeClr val="bg1"/>
                </a:solidFill>
                <a:effectLst/>
              </a:rPr>
              <a:t>erminal </a:t>
            </a:r>
            <a:r>
              <a:rPr lang="en-US" sz="1400" dirty="0">
                <a:solidFill>
                  <a:schemeClr val="bg1"/>
                </a:solidFill>
              </a:rPr>
              <a:t>C</a:t>
            </a:r>
            <a:r>
              <a:rPr lang="en-US" sz="1400" b="0" i="0" dirty="0">
                <a:solidFill>
                  <a:schemeClr val="bg1"/>
                </a:solidFill>
                <a:effectLst/>
              </a:rPr>
              <a:t>able</a:t>
            </a:r>
            <a:endParaRPr lang="en-US" sz="1400" b="0" i="0" dirty="0">
              <a:solidFill>
                <a:schemeClr val="bg1"/>
              </a:solidFill>
              <a:effectLst/>
              <a:hlinkClick r:id="rId4">
                <a:extLst>
                  <a:ext uri="{A12FA001-AC4F-418D-AE19-62706E023703}">
                    <ahyp:hlinkClr xmlns:ahyp="http://schemas.microsoft.com/office/drawing/2018/hyperlinkcolor" val="tx"/>
                  </a:ext>
                </a:extLst>
              </a:hlinkClick>
            </a:endParaRPr>
          </a:p>
          <a:p>
            <a:pPr algn="ctr"/>
            <a:r>
              <a:rPr lang="en-US" sz="1400" b="0" i="0" dirty="0">
                <a:solidFill>
                  <a:schemeClr val="bg1"/>
                </a:solidFill>
                <a:effectLst/>
                <a:hlinkClick r:id="rId4">
                  <a:extLst>
                    <a:ext uri="{A12FA001-AC4F-418D-AE19-62706E023703}">
                      <ahyp:hlinkClr xmlns:ahyp="http://schemas.microsoft.com/office/drawing/2018/hyperlinkcolor" val="tx"/>
                    </a:ext>
                  </a:extLst>
                </a:hlinkClick>
              </a:rPr>
              <a:t>(JST-PH 2-pin Jumper Cable</a:t>
            </a:r>
            <a:r>
              <a:rPr lang="en-US" sz="1400" dirty="0">
                <a:solidFill>
                  <a:schemeClr val="bg1"/>
                </a:solidFill>
              </a:rPr>
              <a:t>)</a:t>
            </a:r>
            <a:endParaRPr lang="en-US" sz="1400" b="0" i="0" dirty="0">
              <a:solidFill>
                <a:schemeClr val="bg1"/>
              </a:solidFill>
              <a:effectLst/>
            </a:endParaRPr>
          </a:p>
        </p:txBody>
      </p:sp>
      <p:pic>
        <p:nvPicPr>
          <p:cNvPr id="1028" name="Picture 4" descr="Angled shot of JST-PH 2-pin Jumper Cable - 100mm long">
            <a:extLst>
              <a:ext uri="{FF2B5EF4-FFF2-40B4-BE49-F238E27FC236}">
                <a16:creationId xmlns:a16="http://schemas.microsoft.com/office/drawing/2014/main" id="{FBA87771-EA5F-A4C7-2DD5-DBE71F1BFD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31" t="19194" r="16841" b="18958"/>
          <a:stretch/>
        </p:blipFill>
        <p:spPr bwMode="auto">
          <a:xfrm>
            <a:off x="9469983" y="4940781"/>
            <a:ext cx="1503430" cy="1071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783902-85FF-5C6C-C7C7-05FE5C342113}"/>
              </a:ext>
            </a:extLst>
          </p:cNvPr>
          <p:cNvSpPr txBox="1"/>
          <p:nvPr/>
        </p:nvSpPr>
        <p:spPr>
          <a:xfrm>
            <a:off x="3003823" y="5719943"/>
            <a:ext cx="3580852" cy="584775"/>
          </a:xfrm>
          <a:prstGeom prst="rect">
            <a:avLst/>
          </a:prstGeom>
          <a:noFill/>
        </p:spPr>
        <p:txBody>
          <a:bodyPr wrap="none" rtlCol="0">
            <a:spAutoFit/>
          </a:bodyPr>
          <a:lstStyle/>
          <a:p>
            <a:pPr algn="ctr"/>
            <a:r>
              <a:rPr lang="en-US" sz="1600" b="0" i="0" dirty="0">
                <a:effectLst/>
                <a:highlight>
                  <a:srgbClr val="FFFFFF"/>
                </a:highlight>
                <a:latin typeface="Amazon Ember"/>
              </a:rPr>
              <a:t>5~9V Embedded Thermal Receipt Printer</a:t>
            </a:r>
            <a:endParaRPr lang="en-US" sz="1600" dirty="0">
              <a:highlight>
                <a:srgbClr val="FFFFFF"/>
              </a:highlight>
              <a:latin typeface="Amazon Ember"/>
            </a:endParaRPr>
          </a:p>
          <a:p>
            <a:pPr algn="ctr"/>
            <a:r>
              <a:rPr lang="en-US" sz="1600" b="0" i="0" dirty="0">
                <a:effectLst/>
                <a:highlight>
                  <a:srgbClr val="FFFFFF"/>
                </a:highlight>
                <a:latin typeface="Amazon Ember"/>
              </a:rPr>
              <a:t>(</a:t>
            </a:r>
            <a:r>
              <a:rPr lang="en-US" sz="1600" b="0" i="0" dirty="0" err="1">
                <a:effectLst/>
                <a:highlight>
                  <a:srgbClr val="FFFFFF"/>
                </a:highlight>
                <a:latin typeface="Amazon Ember"/>
                <a:hlinkClick r:id="rId6">
                  <a:extLst>
                    <a:ext uri="{A12FA001-AC4F-418D-AE19-62706E023703}">
                      <ahyp:hlinkClr xmlns:ahyp="http://schemas.microsoft.com/office/drawing/2018/hyperlinkcolor" val="tx"/>
                    </a:ext>
                  </a:extLst>
                </a:hlinkClick>
              </a:rPr>
              <a:t>Maikrt</a:t>
            </a:r>
            <a:r>
              <a:rPr lang="en-US" sz="1600" b="0" i="0" dirty="0">
                <a:effectLst/>
                <a:highlight>
                  <a:srgbClr val="FFFFFF"/>
                </a:highlight>
                <a:latin typeface="Amazon Ember"/>
                <a:hlinkClick r:id="rId6">
                  <a:extLst>
                    <a:ext uri="{A12FA001-AC4F-418D-AE19-62706E023703}">
                      <ahyp:hlinkClr xmlns:ahyp="http://schemas.microsoft.com/office/drawing/2018/hyperlinkcolor" val="tx"/>
                    </a:ext>
                  </a:extLst>
                </a:hlinkClick>
              </a:rPr>
              <a:t> Micro Thermal Printer</a:t>
            </a:r>
            <a:r>
              <a:rPr lang="en-US" sz="1600" b="0" i="0" dirty="0">
                <a:effectLst/>
                <a:highlight>
                  <a:srgbClr val="FFFFFF"/>
                </a:highlight>
                <a:latin typeface="Amazon Ember"/>
              </a:rPr>
              <a:t>)</a:t>
            </a:r>
            <a:endParaRPr lang="en-US" sz="1600" b="0" i="0" dirty="0">
              <a:effectLst/>
              <a:highlight>
                <a:srgbClr val="FFFFFF"/>
              </a:highlight>
            </a:endParaRPr>
          </a:p>
        </p:txBody>
      </p:sp>
      <p:sp>
        <p:nvSpPr>
          <p:cNvPr id="5" name="TextBox 4">
            <a:extLst>
              <a:ext uri="{FF2B5EF4-FFF2-40B4-BE49-F238E27FC236}">
                <a16:creationId xmlns:a16="http://schemas.microsoft.com/office/drawing/2014/main" id="{7B27CF73-C88B-5D4F-56F7-27793A08D23C}"/>
              </a:ext>
            </a:extLst>
          </p:cNvPr>
          <p:cNvSpPr txBox="1"/>
          <p:nvPr/>
        </p:nvSpPr>
        <p:spPr>
          <a:xfrm>
            <a:off x="8851237" y="1896860"/>
            <a:ext cx="2846862" cy="492443"/>
          </a:xfrm>
          <a:prstGeom prst="rect">
            <a:avLst/>
          </a:prstGeom>
          <a:noFill/>
        </p:spPr>
        <p:txBody>
          <a:bodyPr wrap="square" rtlCol="0">
            <a:spAutoFit/>
          </a:bodyPr>
          <a:lstStyle/>
          <a:p>
            <a:pPr algn="ctr"/>
            <a:r>
              <a:rPr lang="en-US" sz="1400" dirty="0">
                <a:solidFill>
                  <a:schemeClr val="bg1"/>
                </a:solidFill>
              </a:rPr>
              <a:t>4 </a:t>
            </a:r>
            <a:r>
              <a:rPr lang="en-US" sz="1400" b="0" i="0" dirty="0">
                <a:solidFill>
                  <a:schemeClr val="bg1"/>
                </a:solidFill>
                <a:effectLst/>
              </a:rPr>
              <a:t>PIN Serial Port Line</a:t>
            </a:r>
            <a:endParaRPr lang="en-US" sz="1400" b="0" i="0" dirty="0">
              <a:solidFill>
                <a:schemeClr val="bg1"/>
              </a:solidFill>
              <a:effectLst/>
              <a:hlinkClick r:id="rId7">
                <a:extLst>
                  <a:ext uri="{A12FA001-AC4F-418D-AE19-62706E023703}">
                    <ahyp:hlinkClr xmlns:ahyp="http://schemas.microsoft.com/office/drawing/2018/hyperlinkcolor" val="tx"/>
                  </a:ext>
                </a:extLst>
              </a:hlinkClick>
            </a:endParaRPr>
          </a:p>
          <a:p>
            <a:pPr algn="ctr"/>
            <a:r>
              <a:rPr lang="en-US" sz="1200" b="0" i="0" u="sng" dirty="0">
                <a:solidFill>
                  <a:schemeClr val="bg1"/>
                </a:solidFill>
                <a:effectLst/>
                <a:hlinkClick r:id="rId7">
                  <a:extLst>
                    <a:ext uri="{A12FA001-AC4F-418D-AE19-62706E023703}">
                      <ahyp:hlinkClr xmlns:ahyp="http://schemas.microsoft.com/office/drawing/2018/hyperlinkcolor" val="tx"/>
                    </a:ext>
                  </a:extLst>
                </a:hlinkClick>
              </a:rPr>
              <a:t>(</a:t>
            </a:r>
            <a:r>
              <a:rPr lang="en-US" sz="1200" b="0" i="0" dirty="0">
                <a:solidFill>
                  <a:schemeClr val="bg1"/>
                </a:solidFill>
                <a:effectLst/>
                <a:hlinkClick r:id="rId7">
                  <a:extLst>
                    <a:ext uri="{A12FA001-AC4F-418D-AE19-62706E023703}">
                      <ahyp:hlinkClr xmlns:ahyp="http://schemas.microsoft.com/office/drawing/2018/hyperlinkcolor" val="tx"/>
                    </a:ext>
                  </a:extLst>
                </a:hlinkClick>
              </a:rPr>
              <a:t>STEMMA Cable 4 Pin JST-PH Cable</a:t>
            </a:r>
            <a:r>
              <a:rPr lang="en-US" sz="1200" b="0" i="0" dirty="0">
                <a:solidFill>
                  <a:schemeClr val="bg1"/>
                </a:solidFill>
                <a:effectLst/>
              </a:rPr>
              <a:t>)</a:t>
            </a:r>
            <a:endParaRPr lang="en-US" sz="1200" dirty="0">
              <a:solidFill>
                <a:schemeClr val="bg1"/>
              </a:solidFill>
            </a:endParaRPr>
          </a:p>
        </p:txBody>
      </p:sp>
      <p:pic>
        <p:nvPicPr>
          <p:cNvPr id="10" name="Picture 9">
            <a:extLst>
              <a:ext uri="{FF2B5EF4-FFF2-40B4-BE49-F238E27FC236}">
                <a16:creationId xmlns:a16="http://schemas.microsoft.com/office/drawing/2014/main" id="{04A15B24-5F48-0E8B-E2CF-C670C62D56D8}"/>
              </a:ext>
            </a:extLst>
          </p:cNvPr>
          <p:cNvPicPr>
            <a:picLocks noChangeAspect="1"/>
          </p:cNvPicPr>
          <p:nvPr/>
        </p:nvPicPr>
        <p:blipFill rotWithShape="1">
          <a:blip r:embed="rId8"/>
          <a:srcRect l="4624" b="2500"/>
          <a:stretch/>
        </p:blipFill>
        <p:spPr>
          <a:xfrm>
            <a:off x="3813988" y="3429000"/>
            <a:ext cx="3181861" cy="2330450"/>
          </a:xfrm>
          <a:prstGeom prst="rect">
            <a:avLst/>
          </a:prstGeom>
        </p:spPr>
      </p:pic>
      <p:pic>
        <p:nvPicPr>
          <p:cNvPr id="1036" name="Picture 12">
            <a:extLst>
              <a:ext uri="{FF2B5EF4-FFF2-40B4-BE49-F238E27FC236}">
                <a16:creationId xmlns:a16="http://schemas.microsoft.com/office/drawing/2014/main" id="{5E4B8372-0DC2-D566-4097-AB82E51F40B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469984" y="729659"/>
            <a:ext cx="1503428" cy="11475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8AADE6B-958B-E34A-224C-C4BD7E5EAAB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821" t="1594" r="8627" b="12339"/>
          <a:stretch/>
        </p:blipFill>
        <p:spPr bwMode="auto">
          <a:xfrm>
            <a:off x="9497082" y="2681960"/>
            <a:ext cx="1503428" cy="15674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CD3391C-C517-64A5-E41F-52CA85BDCE8E}"/>
              </a:ext>
            </a:extLst>
          </p:cNvPr>
          <p:cNvSpPr txBox="1"/>
          <p:nvPr/>
        </p:nvSpPr>
        <p:spPr>
          <a:xfrm>
            <a:off x="8939771" y="4264446"/>
            <a:ext cx="2618051" cy="307777"/>
          </a:xfrm>
          <a:prstGeom prst="rect">
            <a:avLst/>
          </a:prstGeom>
          <a:noFill/>
        </p:spPr>
        <p:txBody>
          <a:bodyPr wrap="square">
            <a:spAutoFit/>
          </a:bodyPr>
          <a:lstStyle/>
          <a:p>
            <a:pPr algn="ctr"/>
            <a:r>
              <a:rPr lang="en-US" sz="1400" dirty="0">
                <a:solidFill>
                  <a:schemeClr val="bg1"/>
                </a:solidFill>
                <a:hlinkClick r:id="rId11">
                  <a:extLst>
                    <a:ext uri="{A12FA001-AC4F-418D-AE19-62706E023703}">
                      <ahyp:hlinkClr xmlns:ahyp="http://schemas.microsoft.com/office/drawing/2018/hyperlinkcolor" val="tx"/>
                    </a:ext>
                  </a:extLst>
                </a:hlinkClick>
              </a:rPr>
              <a:t>USB 2.0 Male to 4 pin Data Cable</a:t>
            </a:r>
            <a:endParaRPr lang="en-US" sz="1400" dirty="0">
              <a:solidFill>
                <a:schemeClr val="bg1"/>
              </a:solidFill>
            </a:endParaRPr>
          </a:p>
        </p:txBody>
      </p:sp>
      <p:cxnSp>
        <p:nvCxnSpPr>
          <p:cNvPr id="14" name="Connector: Elbow 13">
            <a:extLst>
              <a:ext uri="{FF2B5EF4-FFF2-40B4-BE49-F238E27FC236}">
                <a16:creationId xmlns:a16="http://schemas.microsoft.com/office/drawing/2014/main" id="{2EC91A18-E999-A746-8AB8-03BD5BA6FEB7}"/>
              </a:ext>
            </a:extLst>
          </p:cNvPr>
          <p:cNvCxnSpPr>
            <a:cxnSpLocks/>
          </p:cNvCxnSpPr>
          <p:nvPr/>
        </p:nvCxnSpPr>
        <p:spPr>
          <a:xfrm rot="10800000" flipV="1">
            <a:off x="4794250" y="3689227"/>
            <a:ext cx="1301752" cy="635062"/>
          </a:xfrm>
          <a:prstGeom prst="bentConnector3">
            <a:avLst>
              <a:gd name="adj1" fmla="val 99756"/>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838129-038F-C213-EAB7-B82787F340E0}"/>
              </a:ext>
            </a:extLst>
          </p:cNvPr>
          <p:cNvCxnSpPr>
            <a:cxnSpLocks/>
          </p:cNvCxnSpPr>
          <p:nvPr/>
        </p:nvCxnSpPr>
        <p:spPr>
          <a:xfrm>
            <a:off x="7039256" y="4959352"/>
            <a:ext cx="1786109" cy="1382085"/>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5D15EC2-8DC2-2372-1152-0B36794A286A}"/>
              </a:ext>
            </a:extLst>
          </p:cNvPr>
          <p:cNvSpPr txBox="1"/>
          <p:nvPr/>
        </p:nvSpPr>
        <p:spPr>
          <a:xfrm>
            <a:off x="5054964" y="2847014"/>
            <a:ext cx="2921000" cy="523220"/>
          </a:xfrm>
          <a:prstGeom prst="rect">
            <a:avLst/>
          </a:prstGeom>
          <a:noFill/>
        </p:spPr>
        <p:txBody>
          <a:bodyPr wrap="square">
            <a:spAutoFit/>
          </a:bodyPr>
          <a:lstStyle/>
          <a:p>
            <a:pPr algn="ctr"/>
            <a:r>
              <a:rPr lang="en-US" sz="1400" dirty="0">
                <a:highlight>
                  <a:srgbClr val="FFFFFF"/>
                </a:highlight>
                <a:latin typeface="Amazon Ember"/>
                <a:hlinkClick r:id="rId12">
                  <a:extLst>
                    <a:ext uri="{A12FA001-AC4F-418D-AE19-62706E023703}">
                      <ahyp:hlinkClr xmlns:ahyp="http://schemas.microsoft.com/office/drawing/2018/hyperlinkcolor" val="tx"/>
                    </a:ext>
                  </a:extLst>
                </a:hlinkClick>
              </a:rPr>
              <a:t>T</a:t>
            </a:r>
            <a:r>
              <a:rPr lang="en-US" sz="1400" b="0" i="0" dirty="0">
                <a:effectLst/>
                <a:highlight>
                  <a:srgbClr val="FFFFFF"/>
                </a:highlight>
                <a:latin typeface="Amazon Ember"/>
                <a:hlinkClick r:id="rId12">
                  <a:extLst>
                    <a:ext uri="{A12FA001-AC4F-418D-AE19-62706E023703}">
                      <ahyp:hlinkClr xmlns:ahyp="http://schemas.microsoft.com/office/drawing/2018/hyperlinkcolor" val="tx"/>
                    </a:ext>
                  </a:extLst>
                </a:hlinkClick>
              </a:rPr>
              <a:t>hermal Paper Rolls</a:t>
            </a:r>
            <a:endParaRPr lang="en-US" sz="1400" b="0" i="0" dirty="0">
              <a:effectLst/>
              <a:highlight>
                <a:srgbClr val="FFFFFF"/>
              </a:highlight>
              <a:latin typeface="Amazon Ember"/>
            </a:endParaRPr>
          </a:p>
          <a:p>
            <a:pPr algn="ctr"/>
            <a:r>
              <a:rPr lang="en-US" sz="1400" b="0" i="0" dirty="0">
                <a:effectLst/>
                <a:highlight>
                  <a:srgbClr val="FFFFFF"/>
                </a:highlight>
                <a:latin typeface="Amazon Ember"/>
              </a:rPr>
              <a:t>57mm (width) x 30mm (roll diameter)</a:t>
            </a:r>
          </a:p>
        </p:txBody>
      </p:sp>
      <p:cxnSp>
        <p:nvCxnSpPr>
          <p:cNvPr id="39" name="Connector: Elbow 38">
            <a:extLst>
              <a:ext uri="{FF2B5EF4-FFF2-40B4-BE49-F238E27FC236}">
                <a16:creationId xmlns:a16="http://schemas.microsoft.com/office/drawing/2014/main" id="{1D7229BE-D371-7A46-E34C-BA32B650C885}"/>
              </a:ext>
            </a:extLst>
          </p:cNvPr>
          <p:cNvCxnSpPr>
            <a:cxnSpLocks/>
          </p:cNvCxnSpPr>
          <p:nvPr/>
        </p:nvCxnSpPr>
        <p:spPr>
          <a:xfrm flipV="1">
            <a:off x="7039256" y="2358743"/>
            <a:ext cx="1797882" cy="1330485"/>
          </a:xfrm>
          <a:prstGeom prst="bentConnector3">
            <a:avLst>
              <a:gd name="adj1" fmla="val 71545"/>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7D69512-082D-409B-2D1F-F941674BC839}"/>
              </a:ext>
            </a:extLst>
          </p:cNvPr>
          <p:cNvCxnSpPr>
            <a:cxnSpLocks/>
          </p:cNvCxnSpPr>
          <p:nvPr/>
        </p:nvCxnSpPr>
        <p:spPr>
          <a:xfrm rot="10800000" flipV="1">
            <a:off x="4997451" y="3817367"/>
            <a:ext cx="726555" cy="353033"/>
          </a:xfrm>
          <a:prstGeom prst="bentConnector3">
            <a:avLst>
              <a:gd name="adj1" fmla="val 100691"/>
            </a:avLst>
          </a:prstGeom>
          <a:ln w="38100">
            <a:solidFill>
              <a:srgbClr val="EA904A"/>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742F2382-8867-5448-49C4-2D050E8C7DB2}"/>
              </a:ext>
            </a:extLst>
          </p:cNvPr>
          <p:cNvCxnSpPr>
            <a:cxnSpLocks/>
          </p:cNvCxnSpPr>
          <p:nvPr/>
        </p:nvCxnSpPr>
        <p:spPr>
          <a:xfrm rot="16200000" flipH="1">
            <a:off x="5656542" y="3884831"/>
            <a:ext cx="506922" cy="371994"/>
          </a:xfrm>
          <a:prstGeom prst="bentConnector3">
            <a:avLst>
              <a:gd name="adj1" fmla="val 100106"/>
            </a:avLst>
          </a:prstGeom>
          <a:ln w="38100">
            <a:solidFill>
              <a:srgbClr val="EA904A"/>
            </a:solidFill>
          </a:ln>
        </p:spPr>
        <p:style>
          <a:lnRef idx="1">
            <a:schemeClr val="accent1"/>
          </a:lnRef>
          <a:fillRef idx="0">
            <a:schemeClr val="accent1"/>
          </a:fillRef>
          <a:effectRef idx="0">
            <a:schemeClr val="accent1"/>
          </a:effectRef>
          <a:fontRef idx="minor">
            <a:schemeClr val="tx1"/>
          </a:fontRef>
        </p:style>
      </p:cxnSp>
      <p:cxnSp>
        <p:nvCxnSpPr>
          <p:cNvPr id="1040" name="Connector: Elbow 1039">
            <a:extLst>
              <a:ext uri="{FF2B5EF4-FFF2-40B4-BE49-F238E27FC236}">
                <a16:creationId xmlns:a16="http://schemas.microsoft.com/office/drawing/2014/main" id="{9869B004-BAD9-960E-E9CF-7BE639608BAC}"/>
              </a:ext>
            </a:extLst>
          </p:cNvPr>
          <p:cNvCxnSpPr>
            <a:cxnSpLocks/>
          </p:cNvCxnSpPr>
          <p:nvPr/>
        </p:nvCxnSpPr>
        <p:spPr>
          <a:xfrm rot="10800000">
            <a:off x="5300484" y="4170402"/>
            <a:ext cx="795516" cy="788949"/>
          </a:xfrm>
          <a:prstGeom prst="bentConnector3">
            <a:avLst>
              <a:gd name="adj1" fmla="val 101086"/>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45" name="Picture 1044">
            <a:extLst>
              <a:ext uri="{FF2B5EF4-FFF2-40B4-BE49-F238E27FC236}">
                <a16:creationId xmlns:a16="http://schemas.microsoft.com/office/drawing/2014/main" id="{383A9301-29F1-3C3E-8A35-C8658A20298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5887337" y="1684028"/>
            <a:ext cx="1256254" cy="1163534"/>
          </a:xfrm>
          <a:prstGeom prst="rect">
            <a:avLst/>
          </a:prstGeom>
        </p:spPr>
      </p:pic>
      <p:cxnSp>
        <p:nvCxnSpPr>
          <p:cNvPr id="18" name="Straight Arrow Connector 17">
            <a:extLst>
              <a:ext uri="{FF2B5EF4-FFF2-40B4-BE49-F238E27FC236}">
                <a16:creationId xmlns:a16="http://schemas.microsoft.com/office/drawing/2014/main" id="{40999352-ED83-0CC3-025D-6C84CCB6B5DF}"/>
              </a:ext>
            </a:extLst>
          </p:cNvPr>
          <p:cNvCxnSpPr/>
          <p:nvPr/>
        </p:nvCxnSpPr>
        <p:spPr>
          <a:xfrm flipV="1">
            <a:off x="7017552" y="4301445"/>
            <a:ext cx="1786109" cy="15032"/>
          </a:xfrm>
          <a:prstGeom prst="straightConnector1">
            <a:avLst/>
          </a:prstGeom>
          <a:ln w="38100">
            <a:solidFill>
              <a:srgbClr val="EA904A"/>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B436CFD-4F6D-06B9-2D57-BCAC3BA8EF97}"/>
              </a:ext>
            </a:extLst>
          </p:cNvPr>
          <p:cNvGrpSpPr/>
          <p:nvPr/>
        </p:nvGrpSpPr>
        <p:grpSpPr>
          <a:xfrm>
            <a:off x="452774" y="1580793"/>
            <a:ext cx="2462534" cy="4826182"/>
            <a:chOff x="452774" y="1478536"/>
            <a:chExt cx="2462534" cy="4826182"/>
          </a:xfrm>
        </p:grpSpPr>
        <p:sp>
          <p:nvSpPr>
            <p:cNvPr id="13" name="Rectangle: Rounded Corners 12">
              <a:extLst>
                <a:ext uri="{FF2B5EF4-FFF2-40B4-BE49-F238E27FC236}">
                  <a16:creationId xmlns:a16="http://schemas.microsoft.com/office/drawing/2014/main" id="{5D01C68F-3032-60F6-AFA2-EA673BC5C1FE}"/>
                </a:ext>
              </a:extLst>
            </p:cNvPr>
            <p:cNvSpPr/>
            <p:nvPr/>
          </p:nvSpPr>
          <p:spPr>
            <a:xfrm>
              <a:off x="453943" y="1478536"/>
              <a:ext cx="2460196" cy="482618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A86B8C2D-9519-189D-0443-5BF26818C90D}"/>
                </a:ext>
              </a:extLst>
            </p:cNvPr>
            <p:cNvPicPr>
              <a:picLocks noChangeAspect="1"/>
            </p:cNvPicPr>
            <p:nvPr/>
          </p:nvPicPr>
          <p:blipFill rotWithShape="1">
            <a:blip r:embed="rId14"/>
            <a:srcRect b="19367"/>
            <a:stretch/>
          </p:blipFill>
          <p:spPr>
            <a:xfrm>
              <a:off x="565747" y="2035917"/>
              <a:ext cx="2239411" cy="4092425"/>
            </a:xfrm>
            <a:prstGeom prst="rect">
              <a:avLst/>
            </a:prstGeom>
          </p:spPr>
        </p:pic>
        <p:sp>
          <p:nvSpPr>
            <p:cNvPr id="15" name="TextBox 14">
              <a:extLst>
                <a:ext uri="{FF2B5EF4-FFF2-40B4-BE49-F238E27FC236}">
                  <a16:creationId xmlns:a16="http://schemas.microsoft.com/office/drawing/2014/main" id="{B579BC87-7764-24AB-86BE-A3B532DF7149}"/>
                </a:ext>
              </a:extLst>
            </p:cNvPr>
            <p:cNvSpPr txBox="1"/>
            <p:nvPr/>
          </p:nvSpPr>
          <p:spPr>
            <a:xfrm>
              <a:off x="452774" y="1591201"/>
              <a:ext cx="2462534" cy="307777"/>
            </a:xfrm>
            <a:prstGeom prst="rect">
              <a:avLst/>
            </a:prstGeom>
            <a:noFill/>
          </p:spPr>
          <p:txBody>
            <a:bodyPr wrap="none" rtlCol="0">
              <a:spAutoFit/>
            </a:bodyPr>
            <a:lstStyle/>
            <a:p>
              <a:r>
                <a:rPr lang="en-US" sz="1400" b="1" u="sng" dirty="0"/>
                <a:t>Thermal Printer Test Print</a:t>
              </a:r>
            </a:p>
          </p:txBody>
        </p:sp>
      </p:grpSp>
    </p:spTree>
    <p:extLst>
      <p:ext uri="{BB962C8B-B14F-4D97-AF65-F5344CB8AC3E}">
        <p14:creationId xmlns:p14="http://schemas.microsoft.com/office/powerpoint/2010/main" val="1953435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458978" y="585216"/>
            <a:ext cx="9720072" cy="538734"/>
          </a:xfrm>
        </p:spPr>
        <p:txBody>
          <a:bodyPr/>
          <a:lstStyle/>
          <a:p>
            <a:r>
              <a:rPr lang="en-US" dirty="0"/>
              <a:t>Hardware Component Pinouts</a:t>
            </a:r>
          </a:p>
        </p:txBody>
      </p:sp>
      <p:pic>
        <p:nvPicPr>
          <p:cNvPr id="2050" name="Picture 2" descr="GPIO pins">
            <a:extLst>
              <a:ext uri="{FF2B5EF4-FFF2-40B4-BE49-F238E27FC236}">
                <a16:creationId xmlns:a16="http://schemas.microsoft.com/office/drawing/2014/main" id="{916D86C5-B938-8992-6EFF-17B46B14C161}"/>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5801" t="8139" r="5594" b="7877"/>
          <a:stretch/>
        </p:blipFill>
        <p:spPr bwMode="auto">
          <a:xfrm>
            <a:off x="408822" y="1765300"/>
            <a:ext cx="5049236" cy="2747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PIO layout">
            <a:extLst>
              <a:ext uri="{FF2B5EF4-FFF2-40B4-BE49-F238E27FC236}">
                <a16:creationId xmlns:a16="http://schemas.microsoft.com/office/drawing/2014/main" id="{2315E25E-1701-DC05-E7B6-3F7D94B0C61B}"/>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3717" t="17128" r="4519" b="15132"/>
          <a:stretch/>
        </p:blipFill>
        <p:spPr bwMode="auto">
          <a:xfrm>
            <a:off x="408822" y="4603290"/>
            <a:ext cx="5049236" cy="13076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2D12D8D-E814-9586-0BDB-9D2BC0441EBF}"/>
              </a:ext>
            </a:extLst>
          </p:cNvPr>
          <p:cNvGrpSpPr/>
          <p:nvPr/>
        </p:nvGrpSpPr>
        <p:grpSpPr>
          <a:xfrm>
            <a:off x="6002060" y="1675034"/>
            <a:ext cx="1842168" cy="4235917"/>
            <a:chOff x="7375909" y="1922670"/>
            <a:chExt cx="1736997" cy="3994086"/>
          </a:xfrm>
        </p:grpSpPr>
        <p:pic>
          <p:nvPicPr>
            <p:cNvPr id="5" name="Content Placeholder 9">
              <a:extLst>
                <a:ext uri="{FF2B5EF4-FFF2-40B4-BE49-F238E27FC236}">
                  <a16:creationId xmlns:a16="http://schemas.microsoft.com/office/drawing/2014/main" id="{11008D12-7793-80AC-6CCA-9C87494D2743}"/>
                </a:ext>
              </a:extLst>
            </p:cNvPr>
            <p:cNvPicPr>
              <a:picLocks noChangeAspect="1"/>
            </p:cNvPicPr>
            <p:nvPr/>
          </p:nvPicPr>
          <p:blipFill rotWithShape="1">
            <a:blip r:embed="rId4"/>
            <a:srcRect l="32688" t="30361" r="4945" b="5556"/>
            <a:stretch/>
          </p:blipFill>
          <p:spPr>
            <a:xfrm rot="16200000">
              <a:off x="6870545" y="2428034"/>
              <a:ext cx="2747725" cy="1736997"/>
            </a:xfrm>
            <a:prstGeom prst="rect">
              <a:avLst/>
            </a:prstGeom>
          </p:spPr>
        </p:pic>
        <p:pic>
          <p:nvPicPr>
            <p:cNvPr id="7" name="Picture 6">
              <a:extLst>
                <a:ext uri="{FF2B5EF4-FFF2-40B4-BE49-F238E27FC236}">
                  <a16:creationId xmlns:a16="http://schemas.microsoft.com/office/drawing/2014/main" id="{124288D0-917B-6F38-0289-E1AA54584D62}"/>
                </a:ext>
              </a:extLst>
            </p:cNvPr>
            <p:cNvPicPr>
              <a:picLocks noChangeAspect="1"/>
            </p:cNvPicPr>
            <p:nvPr/>
          </p:nvPicPr>
          <p:blipFill>
            <a:blip r:embed="rId5">
              <a:alphaModFix/>
            </a:blip>
            <a:stretch>
              <a:fillRect/>
            </a:stretch>
          </p:blipFill>
          <p:spPr>
            <a:xfrm rot="16200000">
              <a:off x="7683402" y="4741908"/>
              <a:ext cx="1246361" cy="1103335"/>
            </a:xfrm>
            <a:prstGeom prst="rect">
              <a:avLst/>
            </a:prstGeom>
          </p:spPr>
        </p:pic>
      </p:grpSp>
      <p:sp>
        <p:nvSpPr>
          <p:cNvPr id="9" name="TextBox 8">
            <a:extLst>
              <a:ext uri="{FF2B5EF4-FFF2-40B4-BE49-F238E27FC236}">
                <a16:creationId xmlns:a16="http://schemas.microsoft.com/office/drawing/2014/main" id="{43CB8E88-A6D5-77FA-43DC-F2F541353F41}"/>
              </a:ext>
            </a:extLst>
          </p:cNvPr>
          <p:cNvSpPr txBox="1"/>
          <p:nvPr/>
        </p:nvSpPr>
        <p:spPr>
          <a:xfrm>
            <a:off x="1741254" y="6001217"/>
            <a:ext cx="2384371" cy="369332"/>
          </a:xfrm>
          <a:prstGeom prst="rect">
            <a:avLst/>
          </a:prstGeom>
          <a:noFill/>
        </p:spPr>
        <p:txBody>
          <a:bodyPr wrap="none" rtlCol="0">
            <a:spAutoFit/>
          </a:bodyPr>
          <a:lstStyle/>
          <a:p>
            <a:r>
              <a:rPr lang="it-IT" dirty="0"/>
              <a:t>Raspberry Pi 4 Model B</a:t>
            </a:r>
          </a:p>
        </p:txBody>
      </p:sp>
      <p:sp>
        <p:nvSpPr>
          <p:cNvPr id="10" name="TextBox 9">
            <a:extLst>
              <a:ext uri="{FF2B5EF4-FFF2-40B4-BE49-F238E27FC236}">
                <a16:creationId xmlns:a16="http://schemas.microsoft.com/office/drawing/2014/main" id="{12283F86-0EBC-81B8-3213-E4812F91A682}"/>
              </a:ext>
            </a:extLst>
          </p:cNvPr>
          <p:cNvSpPr txBox="1"/>
          <p:nvPr/>
        </p:nvSpPr>
        <p:spPr>
          <a:xfrm>
            <a:off x="5564600" y="6001217"/>
            <a:ext cx="2717087" cy="307777"/>
          </a:xfrm>
          <a:prstGeom prst="rect">
            <a:avLst/>
          </a:prstGeom>
          <a:noFill/>
        </p:spPr>
        <p:txBody>
          <a:bodyPr wrap="square" rtlCol="0">
            <a:spAutoFit/>
          </a:bodyPr>
          <a:lstStyle/>
          <a:p>
            <a:r>
              <a:rPr lang="en-US" sz="1400" dirty="0" err="1"/>
              <a:t>Mifare</a:t>
            </a:r>
            <a:r>
              <a:rPr lang="en-US" sz="1400" dirty="0"/>
              <a:t> RC522Module RFID Reader</a:t>
            </a:r>
            <a:endParaRPr lang="it-IT" sz="1400" dirty="0"/>
          </a:p>
        </p:txBody>
      </p:sp>
      <p:sp>
        <p:nvSpPr>
          <p:cNvPr id="3" name="TextBox 2">
            <a:extLst>
              <a:ext uri="{FF2B5EF4-FFF2-40B4-BE49-F238E27FC236}">
                <a16:creationId xmlns:a16="http://schemas.microsoft.com/office/drawing/2014/main" id="{59EFACD9-C7C9-6A72-2916-27A36EF749EE}"/>
              </a:ext>
            </a:extLst>
          </p:cNvPr>
          <p:cNvSpPr txBox="1"/>
          <p:nvPr/>
        </p:nvSpPr>
        <p:spPr>
          <a:xfrm>
            <a:off x="458978" y="6370549"/>
            <a:ext cx="9720072" cy="276999"/>
          </a:xfrm>
          <a:prstGeom prst="rect">
            <a:avLst/>
          </a:prstGeom>
          <a:noFill/>
        </p:spPr>
        <p:txBody>
          <a:bodyPr wrap="square" rtlCol="0">
            <a:spAutoFit/>
          </a:bodyPr>
          <a:lstStyle/>
          <a:p>
            <a:r>
              <a:rPr lang="en-US" sz="1200" i="0" dirty="0">
                <a:effectLst/>
                <a:latin typeface="Roboto" panose="02000000000000000000" pitchFamily="2" charset="0"/>
              </a:rPr>
              <a:t>Source: </a:t>
            </a:r>
            <a:r>
              <a:rPr lang="en-US" sz="1200" i="0" dirty="0">
                <a:effectLst/>
                <a:latin typeface="Roboto" panose="02000000000000000000" pitchFamily="2" charset="0"/>
                <a:hlinkClick r:id="rId6"/>
              </a:rPr>
              <a:t>Raspberry Pi </a:t>
            </a:r>
            <a:r>
              <a:rPr lang="en-US" sz="1200" i="0" dirty="0">
                <a:solidFill>
                  <a:srgbClr val="343434"/>
                </a:solidFill>
                <a:effectLst/>
                <a:latin typeface="Roboto" panose="02000000000000000000" pitchFamily="2" charset="0"/>
                <a:hlinkClick r:id="rId6"/>
              </a:rPr>
              <a:t>GPIO and the 40-pin header</a:t>
            </a:r>
            <a:r>
              <a:rPr lang="en-US" sz="1200" i="0" dirty="0">
                <a:solidFill>
                  <a:srgbClr val="343434"/>
                </a:solidFill>
                <a:effectLst/>
                <a:latin typeface="Roboto" panose="02000000000000000000" pitchFamily="2" charset="0"/>
              </a:rPr>
              <a:t>, </a:t>
            </a:r>
            <a:r>
              <a:rPr lang="en-US" sz="1200" i="0" dirty="0">
                <a:solidFill>
                  <a:srgbClr val="191919"/>
                </a:solidFill>
                <a:effectLst/>
                <a:latin typeface="Segoe UI" panose="020B0502040204020203" pitchFamily="34" charset="0"/>
                <a:hlinkClick r:id="rId7"/>
              </a:rPr>
              <a:t>Interface RC522 RFID Module</a:t>
            </a:r>
            <a:endParaRPr lang="en-US" sz="1200" i="0" dirty="0">
              <a:solidFill>
                <a:srgbClr val="343434"/>
              </a:solidFill>
              <a:effectLst/>
              <a:latin typeface="Roboto" panose="02000000000000000000" pitchFamily="2" charset="0"/>
            </a:endParaRPr>
          </a:p>
        </p:txBody>
      </p:sp>
      <p:sp>
        <p:nvSpPr>
          <p:cNvPr id="14" name="TextBox 13">
            <a:extLst>
              <a:ext uri="{FF2B5EF4-FFF2-40B4-BE49-F238E27FC236}">
                <a16:creationId xmlns:a16="http://schemas.microsoft.com/office/drawing/2014/main" id="{FB944FDD-6749-4361-B089-5734CC9CCA7B}"/>
              </a:ext>
            </a:extLst>
          </p:cNvPr>
          <p:cNvSpPr txBox="1"/>
          <p:nvPr/>
        </p:nvSpPr>
        <p:spPr>
          <a:xfrm>
            <a:off x="458978" y="1259959"/>
            <a:ext cx="5049236" cy="369332"/>
          </a:xfrm>
          <a:prstGeom prst="rect">
            <a:avLst/>
          </a:prstGeom>
          <a:noFill/>
        </p:spPr>
        <p:txBody>
          <a:bodyPr wrap="square">
            <a:spAutoFit/>
          </a:bodyPr>
          <a:lstStyle/>
          <a:p>
            <a:r>
              <a:rPr lang="en-US" dirty="0"/>
              <a:t>Raspberry Pi GPIO pinout</a:t>
            </a:r>
          </a:p>
        </p:txBody>
      </p:sp>
      <p:pic>
        <p:nvPicPr>
          <p:cNvPr id="15" name="Picture 14">
            <a:extLst>
              <a:ext uri="{FF2B5EF4-FFF2-40B4-BE49-F238E27FC236}">
                <a16:creationId xmlns:a16="http://schemas.microsoft.com/office/drawing/2014/main" id="{96567962-8052-7D81-E62C-BFAB23891B44}"/>
              </a:ext>
            </a:extLst>
          </p:cNvPr>
          <p:cNvPicPr>
            <a:picLocks noChangeAspect="1"/>
          </p:cNvPicPr>
          <p:nvPr/>
        </p:nvPicPr>
        <p:blipFill rotWithShape="1">
          <a:blip r:embed="rId8"/>
          <a:srcRect l="4624" r="31905" b="2500"/>
          <a:stretch/>
        </p:blipFill>
        <p:spPr>
          <a:xfrm>
            <a:off x="8739669" y="1669470"/>
            <a:ext cx="2665714" cy="2933820"/>
          </a:xfrm>
          <a:prstGeom prst="rect">
            <a:avLst/>
          </a:prstGeom>
        </p:spPr>
      </p:pic>
      <p:pic>
        <p:nvPicPr>
          <p:cNvPr id="16" name="Picture 15">
            <a:extLst>
              <a:ext uri="{FF2B5EF4-FFF2-40B4-BE49-F238E27FC236}">
                <a16:creationId xmlns:a16="http://schemas.microsoft.com/office/drawing/2014/main" id="{FEE38DDE-1D26-5B4C-2089-B7D39417CFF2}"/>
              </a:ext>
            </a:extLst>
          </p:cNvPr>
          <p:cNvPicPr>
            <a:picLocks noChangeAspect="1"/>
          </p:cNvPicPr>
          <p:nvPr/>
        </p:nvPicPr>
        <p:blipFill rotWithShape="1">
          <a:blip r:embed="rId8"/>
          <a:srcRect l="72663" t="26610" b="45457"/>
          <a:stretch/>
        </p:blipFill>
        <p:spPr>
          <a:xfrm>
            <a:off x="9483155" y="4824739"/>
            <a:ext cx="1173383" cy="859046"/>
          </a:xfrm>
          <a:prstGeom prst="rect">
            <a:avLst/>
          </a:prstGeom>
        </p:spPr>
      </p:pic>
      <p:pic>
        <p:nvPicPr>
          <p:cNvPr id="17" name="Picture 16">
            <a:extLst>
              <a:ext uri="{FF2B5EF4-FFF2-40B4-BE49-F238E27FC236}">
                <a16:creationId xmlns:a16="http://schemas.microsoft.com/office/drawing/2014/main" id="{59BBE67B-B3B9-EC2E-0DA5-015F64254BF8}"/>
              </a:ext>
            </a:extLst>
          </p:cNvPr>
          <p:cNvPicPr>
            <a:picLocks noChangeAspect="1"/>
          </p:cNvPicPr>
          <p:nvPr/>
        </p:nvPicPr>
        <p:blipFill rotWithShape="1">
          <a:blip r:embed="rId8"/>
          <a:srcRect l="72663" t="53496" b="18571"/>
          <a:stretch/>
        </p:blipFill>
        <p:spPr>
          <a:xfrm>
            <a:off x="10764023" y="4824739"/>
            <a:ext cx="1173383" cy="859046"/>
          </a:xfrm>
          <a:prstGeom prst="rect">
            <a:avLst/>
          </a:prstGeom>
        </p:spPr>
      </p:pic>
      <p:pic>
        <p:nvPicPr>
          <p:cNvPr id="18" name="Picture 17">
            <a:extLst>
              <a:ext uri="{FF2B5EF4-FFF2-40B4-BE49-F238E27FC236}">
                <a16:creationId xmlns:a16="http://schemas.microsoft.com/office/drawing/2014/main" id="{D6BB3868-582C-1894-496B-5A6DB4820743}"/>
              </a:ext>
            </a:extLst>
          </p:cNvPr>
          <p:cNvPicPr>
            <a:picLocks noChangeAspect="1"/>
          </p:cNvPicPr>
          <p:nvPr/>
        </p:nvPicPr>
        <p:blipFill rotWithShape="1">
          <a:blip r:embed="rId8"/>
          <a:srcRect l="72663" t="-1" b="72066"/>
          <a:stretch/>
        </p:blipFill>
        <p:spPr>
          <a:xfrm>
            <a:off x="8202288" y="4824739"/>
            <a:ext cx="1173383" cy="859046"/>
          </a:xfrm>
          <a:prstGeom prst="rect">
            <a:avLst/>
          </a:prstGeom>
        </p:spPr>
      </p:pic>
      <p:sp>
        <p:nvSpPr>
          <p:cNvPr id="19" name="TextBox 18">
            <a:extLst>
              <a:ext uri="{FF2B5EF4-FFF2-40B4-BE49-F238E27FC236}">
                <a16:creationId xmlns:a16="http://schemas.microsoft.com/office/drawing/2014/main" id="{C812426F-2954-8A12-BC53-0AB1CAE4E663}"/>
              </a:ext>
            </a:extLst>
          </p:cNvPr>
          <p:cNvSpPr txBox="1"/>
          <p:nvPr/>
        </p:nvSpPr>
        <p:spPr>
          <a:xfrm>
            <a:off x="9175387" y="6001517"/>
            <a:ext cx="1788917" cy="307777"/>
          </a:xfrm>
          <a:prstGeom prst="rect">
            <a:avLst/>
          </a:prstGeom>
          <a:noFill/>
        </p:spPr>
        <p:txBody>
          <a:bodyPr wrap="square" rtlCol="0">
            <a:spAutoFit/>
          </a:bodyPr>
          <a:lstStyle/>
          <a:p>
            <a:r>
              <a:rPr lang="en-US" sz="1400" dirty="0"/>
              <a:t>Micro Thermal Printer</a:t>
            </a:r>
            <a:endParaRPr lang="it-IT" sz="1400" dirty="0"/>
          </a:p>
        </p:txBody>
      </p:sp>
    </p:spTree>
    <p:extLst>
      <p:ext uri="{BB962C8B-B14F-4D97-AF65-F5344CB8AC3E}">
        <p14:creationId xmlns:p14="http://schemas.microsoft.com/office/powerpoint/2010/main" val="1207654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460697" y="585216"/>
            <a:ext cx="7504542" cy="799954"/>
          </a:xfrm>
        </p:spPr>
        <p:txBody>
          <a:bodyPr anchor="ctr"/>
          <a:lstStyle/>
          <a:p>
            <a:r>
              <a:rPr lang="en-US" dirty="0"/>
              <a:t>Wiring </a:t>
            </a:r>
            <a:r>
              <a:rPr lang="en-US" b="1" dirty="0"/>
              <a:t>for RFID Reader</a:t>
            </a:r>
          </a:p>
        </p:txBody>
      </p:sp>
      <p:graphicFrame>
        <p:nvGraphicFramePr>
          <p:cNvPr id="6" name="Content Placeholder 5">
            <a:extLst>
              <a:ext uri="{FF2B5EF4-FFF2-40B4-BE49-F238E27FC236}">
                <a16:creationId xmlns:a16="http://schemas.microsoft.com/office/drawing/2014/main" id="{3465F884-17BB-C4B1-AB5F-8C0F330734BF}"/>
              </a:ext>
            </a:extLst>
          </p:cNvPr>
          <p:cNvGraphicFramePr>
            <a:graphicFrameLocks noGrp="1"/>
          </p:cNvGraphicFramePr>
          <p:nvPr>
            <p:ph sz="half" idx="1"/>
            <p:extLst>
              <p:ext uri="{D42A27DB-BD31-4B8C-83A1-F6EECF244321}">
                <p14:modId xmlns:p14="http://schemas.microsoft.com/office/powerpoint/2010/main" val="1195601563"/>
              </p:ext>
            </p:extLst>
          </p:nvPr>
        </p:nvGraphicFramePr>
        <p:xfrm>
          <a:off x="460698" y="1533660"/>
          <a:ext cx="7793526" cy="3131521"/>
        </p:xfrm>
        <a:graphic>
          <a:graphicData uri="http://schemas.openxmlformats.org/drawingml/2006/table">
            <a:tbl>
              <a:tblPr firstRow="1" bandRow="1">
                <a:tableStyleId>{21E4AEA4-8DFA-4A89-87EB-49C32662AFE0}</a:tableStyleId>
              </a:tblPr>
              <a:tblGrid>
                <a:gridCol w="4224361">
                  <a:extLst>
                    <a:ext uri="{9D8B030D-6E8A-4147-A177-3AD203B41FA5}">
                      <a16:colId xmlns:a16="http://schemas.microsoft.com/office/drawing/2014/main" val="3044128233"/>
                    </a:ext>
                  </a:extLst>
                </a:gridCol>
                <a:gridCol w="990991">
                  <a:extLst>
                    <a:ext uri="{9D8B030D-6E8A-4147-A177-3AD203B41FA5}">
                      <a16:colId xmlns:a16="http://schemas.microsoft.com/office/drawing/2014/main" val="1870148489"/>
                    </a:ext>
                  </a:extLst>
                </a:gridCol>
                <a:gridCol w="2578174">
                  <a:extLst>
                    <a:ext uri="{9D8B030D-6E8A-4147-A177-3AD203B41FA5}">
                      <a16:colId xmlns:a16="http://schemas.microsoft.com/office/drawing/2014/main" val="2277190819"/>
                    </a:ext>
                  </a:extLst>
                </a:gridCol>
              </a:tblGrid>
              <a:tr h="347724">
                <a:tc>
                  <a:txBody>
                    <a:bodyPr/>
                    <a:lstStyle/>
                    <a:p>
                      <a:r>
                        <a:rPr lang="en-US" sz="1800" dirty="0"/>
                        <a:t>RC522 Module (Right to Left)</a:t>
                      </a:r>
                    </a:p>
                  </a:txBody>
                  <a:tcPr marL="87890" marR="87890" marT="43944" marB="43944"/>
                </a:tc>
                <a:tc>
                  <a:txBody>
                    <a:bodyPr/>
                    <a:lstStyle/>
                    <a:p>
                      <a:endParaRPr lang="en-US" sz="1800" dirty="0"/>
                    </a:p>
                  </a:txBody>
                  <a:tcPr marL="87890" marR="87890" marT="43944" marB="43944"/>
                </a:tc>
                <a:tc>
                  <a:txBody>
                    <a:bodyPr/>
                    <a:lstStyle/>
                    <a:p>
                      <a:r>
                        <a:rPr lang="en-US" sz="1800" dirty="0"/>
                        <a:t>Raspberry Pi</a:t>
                      </a:r>
                    </a:p>
                  </a:txBody>
                  <a:tcPr marL="87890" marR="87890" marT="43944" marB="43944"/>
                </a:tc>
                <a:extLst>
                  <a:ext uri="{0D108BD9-81ED-4DB2-BD59-A6C34878D82A}">
                    <a16:rowId xmlns:a16="http://schemas.microsoft.com/office/drawing/2014/main" val="455405322"/>
                  </a:ext>
                </a:extLst>
              </a:tr>
              <a:tr h="347724">
                <a:tc>
                  <a:txBody>
                    <a:bodyPr/>
                    <a:lstStyle/>
                    <a:p>
                      <a:pPr algn="l"/>
                      <a:r>
                        <a:rPr lang="en-US" sz="1600" b="1" kern="1200" dirty="0">
                          <a:solidFill>
                            <a:schemeClr val="dk1"/>
                          </a:solidFill>
                          <a:effectLst/>
                          <a:latin typeface="+mn-lt"/>
                        </a:rPr>
                        <a:t>PIN 1: </a:t>
                      </a:r>
                      <a:r>
                        <a:rPr lang="en-US" sz="1600" dirty="0">
                          <a:latin typeface="+mn-lt"/>
                        </a:rPr>
                        <a:t>3.3V - </a:t>
                      </a:r>
                      <a:r>
                        <a:rPr lang="en-US" sz="1600" b="0" kern="1200" dirty="0">
                          <a:solidFill>
                            <a:schemeClr val="dk1"/>
                          </a:solidFill>
                          <a:effectLst/>
                          <a:latin typeface="+mn-lt"/>
                        </a:rPr>
                        <a:t>Voltage Common Collector (VCC)</a:t>
                      </a:r>
                      <a:endParaRPr lang="en-US" sz="1600" dirty="0">
                        <a:latin typeface="+mn-lt"/>
                      </a:endParaRPr>
                    </a:p>
                  </a:txBody>
                  <a:tcPr marL="87890" marR="87890" marT="43944" marB="43944" anchor="ctr"/>
                </a:tc>
                <a:tc>
                  <a:txBody>
                    <a:bodyPr/>
                    <a:lstStyle/>
                    <a:p>
                      <a:pPr algn="l"/>
                      <a:r>
                        <a:rPr lang="en-US" sz="1600" dirty="0">
                          <a:solidFill>
                            <a:srgbClr val="FF0000"/>
                          </a:solidFill>
                        </a:rPr>
                        <a:t>Red</a:t>
                      </a:r>
                    </a:p>
                  </a:txBody>
                  <a:tcPr marL="87890" marR="87890" marT="43944" marB="43944" anchor="ctr"/>
                </a:tc>
                <a:tc>
                  <a:txBody>
                    <a:bodyPr/>
                    <a:lstStyle/>
                    <a:p>
                      <a:pPr algn="l"/>
                      <a:r>
                        <a:rPr lang="en-US" sz="1600" b="1" kern="1200" dirty="0">
                          <a:solidFill>
                            <a:schemeClr val="dk1"/>
                          </a:solidFill>
                          <a:effectLst/>
                        </a:rPr>
                        <a:t>PIN 1: </a:t>
                      </a:r>
                      <a:r>
                        <a:rPr lang="en-US" sz="1600" b="0" kern="1200" dirty="0">
                          <a:solidFill>
                            <a:schemeClr val="dk1"/>
                          </a:solidFill>
                          <a:effectLst/>
                        </a:rPr>
                        <a:t>3.3v</a:t>
                      </a:r>
                      <a:endParaRPr lang="en-US" sz="1600" b="0" dirty="0"/>
                    </a:p>
                  </a:txBody>
                  <a:tcPr marL="87890" marR="87890" marT="43944" marB="43944" anchor="ctr"/>
                </a:tc>
                <a:extLst>
                  <a:ext uri="{0D108BD9-81ED-4DB2-BD59-A6C34878D82A}">
                    <a16:rowId xmlns:a16="http://schemas.microsoft.com/office/drawing/2014/main" val="3980567749"/>
                  </a:ext>
                </a:extLst>
              </a:tr>
              <a:tr h="347724">
                <a:tc>
                  <a:txBody>
                    <a:bodyPr/>
                    <a:lstStyle/>
                    <a:p>
                      <a:pPr algn="l"/>
                      <a:r>
                        <a:rPr lang="en-US" sz="1600" b="1" kern="1200" dirty="0">
                          <a:solidFill>
                            <a:schemeClr val="dk1"/>
                          </a:solidFill>
                          <a:effectLst/>
                          <a:latin typeface="+mn-lt"/>
                        </a:rPr>
                        <a:t>PIN 2: </a:t>
                      </a:r>
                      <a:r>
                        <a:rPr lang="en-US" sz="1600" b="0" kern="1200" dirty="0">
                          <a:solidFill>
                            <a:schemeClr val="dk1"/>
                          </a:solidFill>
                          <a:effectLst/>
                          <a:latin typeface="+mn-lt"/>
                        </a:rPr>
                        <a:t>Reset (RST)</a:t>
                      </a:r>
                      <a:endParaRPr lang="en-US" sz="1600" dirty="0">
                        <a:latin typeface="+mn-lt"/>
                      </a:endParaRPr>
                    </a:p>
                  </a:txBody>
                  <a:tcPr marL="87890" marR="87890" marT="43944" marB="43944" anchor="ctr"/>
                </a:tc>
                <a:tc>
                  <a:txBody>
                    <a:bodyPr/>
                    <a:lstStyle/>
                    <a:p>
                      <a:pPr algn="l"/>
                      <a:r>
                        <a:rPr lang="en-US" sz="1600" dirty="0">
                          <a:solidFill>
                            <a:srgbClr val="FFD700"/>
                          </a:solidFill>
                        </a:rPr>
                        <a:t>GOLD</a:t>
                      </a:r>
                      <a:endParaRPr lang="en-US" sz="1600" dirty="0"/>
                    </a:p>
                  </a:txBody>
                  <a:tcPr marL="87890" marR="87890" marT="43944" marB="43944" anchor="ctr"/>
                </a:tc>
                <a:tc>
                  <a:txBody>
                    <a:bodyPr/>
                    <a:lstStyle/>
                    <a:p>
                      <a:pPr algn="l"/>
                      <a:r>
                        <a:rPr lang="en-US" sz="1600" b="1" kern="1200" dirty="0">
                          <a:solidFill>
                            <a:schemeClr val="dk1"/>
                          </a:solidFill>
                          <a:effectLst/>
                        </a:rPr>
                        <a:t>PIN</a:t>
                      </a:r>
                      <a:r>
                        <a:rPr lang="en-US" sz="1600" b="1" dirty="0"/>
                        <a:t> 22: </a:t>
                      </a:r>
                      <a:r>
                        <a:rPr lang="en-US" sz="1600" b="0" dirty="0"/>
                        <a:t>GPIO #25</a:t>
                      </a:r>
                    </a:p>
                  </a:txBody>
                  <a:tcPr marL="87890" marR="87890" marT="43944" marB="43944" anchor="ctr"/>
                </a:tc>
                <a:extLst>
                  <a:ext uri="{0D108BD9-81ED-4DB2-BD59-A6C34878D82A}">
                    <a16:rowId xmlns:a16="http://schemas.microsoft.com/office/drawing/2014/main" val="3056492793"/>
                  </a:ext>
                </a:extLst>
              </a:tr>
              <a:tr h="347724">
                <a:tc>
                  <a:txBody>
                    <a:bodyPr/>
                    <a:lstStyle/>
                    <a:p>
                      <a:pPr algn="l"/>
                      <a:r>
                        <a:rPr lang="en-US" sz="1600" b="1" kern="1200" dirty="0">
                          <a:solidFill>
                            <a:schemeClr val="dk1"/>
                          </a:solidFill>
                          <a:effectLst/>
                          <a:latin typeface="+mn-lt"/>
                        </a:rPr>
                        <a:t>PIN 3: </a:t>
                      </a:r>
                      <a:r>
                        <a:rPr lang="en-US" sz="1600" b="0" kern="1200" dirty="0">
                          <a:solidFill>
                            <a:schemeClr val="dk1"/>
                          </a:solidFill>
                          <a:effectLst/>
                          <a:latin typeface="+mn-lt"/>
                        </a:rPr>
                        <a:t>Ground (GND)</a:t>
                      </a:r>
                      <a:endParaRPr lang="en-US" sz="1600" b="1" dirty="0">
                        <a:latin typeface="+mn-lt"/>
                      </a:endParaRPr>
                    </a:p>
                  </a:txBody>
                  <a:tcPr marL="87890" marR="87890" marT="43944" marB="43944" anchor="ctr"/>
                </a:tc>
                <a:tc>
                  <a:txBody>
                    <a:bodyPr/>
                    <a:lstStyle/>
                    <a:p>
                      <a:pPr algn="l"/>
                      <a:r>
                        <a:rPr lang="en-US" sz="1600" dirty="0"/>
                        <a:t>Black</a:t>
                      </a:r>
                      <a:endParaRPr lang="en-US" sz="1600" dirty="0">
                        <a:solidFill>
                          <a:srgbClr val="808080"/>
                        </a:solidFill>
                      </a:endParaRPr>
                    </a:p>
                  </a:txBody>
                  <a:tcPr marL="87890" marR="87890" marT="43944" marB="43944" anchor="ctr"/>
                </a:tc>
                <a:tc>
                  <a:txBody>
                    <a:bodyPr/>
                    <a:lstStyle/>
                    <a:p>
                      <a:pPr algn="l"/>
                      <a:r>
                        <a:rPr lang="en-US" sz="1600" b="1" kern="1200" dirty="0">
                          <a:solidFill>
                            <a:schemeClr val="dk1"/>
                          </a:solidFill>
                          <a:effectLst/>
                        </a:rPr>
                        <a:t>PIN 6: </a:t>
                      </a:r>
                      <a:r>
                        <a:rPr lang="en-US" sz="1600" b="0" kern="1200" dirty="0">
                          <a:solidFill>
                            <a:schemeClr val="dk1"/>
                          </a:solidFill>
                          <a:effectLst/>
                        </a:rPr>
                        <a:t>Ground (GND)</a:t>
                      </a:r>
                      <a:endParaRPr lang="en-US" sz="1600" dirty="0"/>
                    </a:p>
                  </a:txBody>
                  <a:tcPr marL="87890" marR="87890" marT="43944" marB="43944" anchor="ctr"/>
                </a:tc>
                <a:extLst>
                  <a:ext uri="{0D108BD9-81ED-4DB2-BD59-A6C34878D82A}">
                    <a16:rowId xmlns:a16="http://schemas.microsoft.com/office/drawing/2014/main" val="1782054816"/>
                  </a:ext>
                </a:extLst>
              </a:tr>
              <a:tr h="351241">
                <a:tc>
                  <a:txBody>
                    <a:bodyPr/>
                    <a:lstStyle/>
                    <a:p>
                      <a:pPr algn="l"/>
                      <a:r>
                        <a:rPr lang="en-US" sz="1600" b="1" kern="1200" dirty="0">
                          <a:solidFill>
                            <a:schemeClr val="tx1"/>
                          </a:solidFill>
                          <a:effectLst/>
                          <a:latin typeface="+mn-lt"/>
                        </a:rPr>
                        <a:t>PIN 4: </a:t>
                      </a:r>
                      <a:r>
                        <a:rPr lang="en-US" sz="1600" b="0" kern="1200" dirty="0">
                          <a:solidFill>
                            <a:schemeClr val="tx1"/>
                          </a:solidFill>
                          <a:effectLst/>
                          <a:latin typeface="+mn-lt"/>
                        </a:rPr>
                        <a:t>Interrupt Request (IRQ)</a:t>
                      </a:r>
                      <a:endParaRPr lang="en-US" sz="1600" b="1" dirty="0">
                        <a:solidFill>
                          <a:schemeClr val="tx1"/>
                        </a:solidFill>
                        <a:latin typeface="+mn-lt"/>
                      </a:endParaRPr>
                    </a:p>
                  </a:txBody>
                  <a:tcPr marL="87890" marR="87890" marT="43944" marB="43944" anchor="ctr"/>
                </a:tc>
                <a:tc>
                  <a:txBody>
                    <a:bodyPr/>
                    <a:lstStyle/>
                    <a:p>
                      <a:pPr algn="l"/>
                      <a:endParaRPr lang="en-US" sz="1600" dirty="0">
                        <a:solidFill>
                          <a:schemeClr val="tx1"/>
                        </a:solidFill>
                      </a:endParaRPr>
                    </a:p>
                  </a:txBody>
                  <a:tcPr marL="87890" marR="87890" marT="43944" marB="43944" anchor="ctr"/>
                </a:tc>
                <a:tc>
                  <a:txBody>
                    <a:bodyPr/>
                    <a:lstStyle/>
                    <a:p>
                      <a:pPr algn="l" fontAlgn="ctr"/>
                      <a:r>
                        <a:rPr lang="en-US" sz="1600" dirty="0">
                          <a:effectLst/>
                        </a:rPr>
                        <a:t>Not connected</a:t>
                      </a:r>
                      <a:endParaRPr lang="en-US" sz="1600" dirty="0">
                        <a:effectLst/>
                        <a:latin typeface="inherit"/>
                      </a:endParaRPr>
                    </a:p>
                  </a:txBody>
                  <a:tcPr marL="82397" marR="82397" marT="45776" marB="45776" anchor="ctr"/>
                </a:tc>
                <a:extLst>
                  <a:ext uri="{0D108BD9-81ED-4DB2-BD59-A6C34878D82A}">
                    <a16:rowId xmlns:a16="http://schemas.microsoft.com/office/drawing/2014/main" val="3993639836"/>
                  </a:ext>
                </a:extLst>
              </a:tr>
              <a:tr h="347724">
                <a:tc>
                  <a:txBody>
                    <a:bodyPr/>
                    <a:lstStyle/>
                    <a:p>
                      <a:pPr algn="l"/>
                      <a:r>
                        <a:rPr lang="en-US" sz="1600" b="1" kern="1200" dirty="0">
                          <a:solidFill>
                            <a:schemeClr val="dk1"/>
                          </a:solidFill>
                          <a:effectLst/>
                          <a:latin typeface="+mn-lt"/>
                        </a:rPr>
                        <a:t>PIN 5: </a:t>
                      </a:r>
                      <a:r>
                        <a:rPr lang="en-US" sz="1600" b="0" kern="1200" dirty="0">
                          <a:solidFill>
                            <a:schemeClr val="dk1"/>
                          </a:solidFill>
                          <a:effectLst/>
                          <a:latin typeface="+mn-lt"/>
                        </a:rPr>
                        <a:t>Master In Slave Out (MISO)</a:t>
                      </a:r>
                      <a:endParaRPr lang="en-US" sz="1600" b="1" dirty="0">
                        <a:latin typeface="+mn-lt"/>
                      </a:endParaRPr>
                    </a:p>
                  </a:txBody>
                  <a:tcPr marL="87890" marR="87890" marT="43944" marB="43944" anchor="ctr"/>
                </a:tc>
                <a:tc>
                  <a:txBody>
                    <a:bodyPr/>
                    <a:lstStyle/>
                    <a:p>
                      <a:pPr algn="l"/>
                      <a:r>
                        <a:rPr lang="en-US" sz="1600" dirty="0">
                          <a:solidFill>
                            <a:srgbClr val="7030A0"/>
                          </a:solidFill>
                        </a:rPr>
                        <a:t>Purple</a:t>
                      </a:r>
                    </a:p>
                  </a:txBody>
                  <a:tcPr marL="87890" marR="87890" marT="43944" marB="4394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PIN 21:</a:t>
                      </a:r>
                      <a:r>
                        <a:rPr lang="en-US" sz="1600" b="0" kern="1200" dirty="0">
                          <a:solidFill>
                            <a:schemeClr val="dk1"/>
                          </a:solidFill>
                          <a:effectLst/>
                        </a:rPr>
                        <a:t> GPIO #9 (MISO)</a:t>
                      </a:r>
                      <a:endParaRPr lang="en-US" sz="1600" b="0" dirty="0"/>
                    </a:p>
                  </a:txBody>
                  <a:tcPr marL="87890" marR="87890" marT="43944" marB="43944" anchor="ctr"/>
                </a:tc>
                <a:extLst>
                  <a:ext uri="{0D108BD9-81ED-4DB2-BD59-A6C34878D82A}">
                    <a16:rowId xmlns:a16="http://schemas.microsoft.com/office/drawing/2014/main" val="1407562942"/>
                  </a:ext>
                </a:extLst>
              </a:tr>
              <a:tr h="347724">
                <a:tc>
                  <a:txBody>
                    <a:bodyPr/>
                    <a:lstStyle/>
                    <a:p>
                      <a:pPr algn="l"/>
                      <a:r>
                        <a:rPr lang="en-US" sz="1600" b="1" kern="1200" dirty="0">
                          <a:solidFill>
                            <a:schemeClr val="dk1"/>
                          </a:solidFill>
                          <a:effectLst/>
                          <a:latin typeface="+mn-lt"/>
                        </a:rPr>
                        <a:t>PIN 6: </a:t>
                      </a:r>
                      <a:r>
                        <a:rPr lang="en-US" sz="1600" b="0" kern="1200" dirty="0">
                          <a:solidFill>
                            <a:schemeClr val="dk1"/>
                          </a:solidFill>
                          <a:effectLst/>
                          <a:latin typeface="+mn-lt"/>
                        </a:rPr>
                        <a:t>Master Out Slave In (MOSI)</a:t>
                      </a:r>
                      <a:endParaRPr lang="en-US" sz="1600" b="1" dirty="0">
                        <a:latin typeface="+mn-lt"/>
                      </a:endParaRPr>
                    </a:p>
                  </a:txBody>
                  <a:tcPr marL="87890" marR="87890" marT="43944" marB="43944" anchor="ctr"/>
                </a:tc>
                <a:tc>
                  <a:txBody>
                    <a:bodyPr/>
                    <a:lstStyle/>
                    <a:p>
                      <a:pPr algn="l"/>
                      <a:r>
                        <a:rPr lang="en-US" sz="1600" dirty="0">
                          <a:solidFill>
                            <a:srgbClr val="0070C0"/>
                          </a:solidFill>
                        </a:rPr>
                        <a:t>Blue</a:t>
                      </a:r>
                      <a:endParaRPr lang="en-US" sz="1600" dirty="0">
                        <a:solidFill>
                          <a:srgbClr val="FFD700"/>
                        </a:solidFill>
                      </a:endParaRPr>
                    </a:p>
                  </a:txBody>
                  <a:tcPr marL="87890" marR="87890" marT="43944" marB="43944" anchor="ctr"/>
                </a:tc>
                <a:tc>
                  <a:txBody>
                    <a:bodyPr/>
                    <a:lstStyle/>
                    <a:p>
                      <a:pPr algn="l"/>
                      <a:r>
                        <a:rPr lang="en-US" sz="1600" b="1" kern="1200" dirty="0">
                          <a:solidFill>
                            <a:schemeClr val="dk1"/>
                          </a:solidFill>
                          <a:effectLst/>
                        </a:rPr>
                        <a:t>PIN 19:</a:t>
                      </a:r>
                      <a:r>
                        <a:rPr lang="en-US" sz="1600" b="0" kern="1200" dirty="0">
                          <a:solidFill>
                            <a:schemeClr val="dk1"/>
                          </a:solidFill>
                          <a:effectLst/>
                        </a:rPr>
                        <a:t> GPIO #10 (MOSI)</a:t>
                      </a:r>
                      <a:endParaRPr lang="en-US" sz="1600" b="0" dirty="0"/>
                    </a:p>
                  </a:txBody>
                  <a:tcPr marL="87890" marR="87890" marT="43944" marB="43944" anchor="ctr"/>
                </a:tc>
                <a:extLst>
                  <a:ext uri="{0D108BD9-81ED-4DB2-BD59-A6C34878D82A}">
                    <a16:rowId xmlns:a16="http://schemas.microsoft.com/office/drawing/2014/main" val="3961124884"/>
                  </a:ext>
                </a:extLst>
              </a:tr>
              <a:tr h="347724">
                <a:tc>
                  <a:txBody>
                    <a:bodyPr/>
                    <a:lstStyle/>
                    <a:p>
                      <a:pPr algn="l"/>
                      <a:r>
                        <a:rPr lang="en-US" sz="1600" b="1" kern="1200" dirty="0">
                          <a:solidFill>
                            <a:schemeClr val="dk1"/>
                          </a:solidFill>
                          <a:effectLst/>
                          <a:latin typeface="+mn-lt"/>
                        </a:rPr>
                        <a:t>PIN 7: </a:t>
                      </a:r>
                      <a:r>
                        <a:rPr lang="en-US" sz="1600" b="0" kern="1200" dirty="0">
                          <a:solidFill>
                            <a:schemeClr val="dk1"/>
                          </a:solidFill>
                          <a:effectLst/>
                          <a:latin typeface="+mn-lt"/>
                        </a:rPr>
                        <a:t>Serial Clock (SCK)</a:t>
                      </a:r>
                      <a:endParaRPr lang="en-US" sz="1600" b="1" dirty="0">
                        <a:latin typeface="+mn-lt"/>
                      </a:endParaRPr>
                    </a:p>
                  </a:txBody>
                  <a:tcPr marL="87890" marR="87890" marT="43944" marB="43944" anchor="ctr"/>
                </a:tc>
                <a:tc>
                  <a:txBody>
                    <a:bodyPr/>
                    <a:lstStyle/>
                    <a:p>
                      <a:pPr algn="l"/>
                      <a:r>
                        <a:rPr lang="en-US" sz="1600" dirty="0">
                          <a:solidFill>
                            <a:srgbClr val="00B050"/>
                          </a:solidFill>
                        </a:rPr>
                        <a:t>Green</a:t>
                      </a:r>
                      <a:endParaRPr lang="en-US" sz="1600" dirty="0">
                        <a:solidFill>
                          <a:srgbClr val="FFA500"/>
                        </a:solidFill>
                      </a:endParaRPr>
                    </a:p>
                  </a:txBody>
                  <a:tcPr marL="87890" marR="87890" marT="43944" marB="43944" anchor="ctr"/>
                </a:tc>
                <a:tc>
                  <a:txBody>
                    <a:bodyPr/>
                    <a:lstStyle/>
                    <a:p>
                      <a:pPr algn="l"/>
                      <a:r>
                        <a:rPr lang="en-US" sz="1600" b="1" kern="1200" dirty="0">
                          <a:solidFill>
                            <a:schemeClr val="dk1"/>
                          </a:solidFill>
                          <a:effectLst/>
                        </a:rPr>
                        <a:t>PIN 23:</a:t>
                      </a:r>
                      <a:r>
                        <a:rPr lang="en-US" sz="1600" b="0" kern="1200" dirty="0">
                          <a:solidFill>
                            <a:schemeClr val="dk1"/>
                          </a:solidFill>
                          <a:effectLst/>
                        </a:rPr>
                        <a:t> GPIO #11 (SCLK)</a:t>
                      </a:r>
                      <a:endParaRPr lang="en-US" sz="1600" b="0" dirty="0"/>
                    </a:p>
                  </a:txBody>
                  <a:tcPr marL="87890" marR="87890" marT="43944" marB="43944" anchor="ctr"/>
                </a:tc>
                <a:extLst>
                  <a:ext uri="{0D108BD9-81ED-4DB2-BD59-A6C34878D82A}">
                    <a16:rowId xmlns:a16="http://schemas.microsoft.com/office/drawing/2014/main" val="1307516430"/>
                  </a:ext>
                </a:extLst>
              </a:tr>
              <a:tr h="252765">
                <a:tc>
                  <a:txBody>
                    <a:bodyPr/>
                    <a:lstStyle/>
                    <a:p>
                      <a:pPr algn="l"/>
                      <a:r>
                        <a:rPr lang="en-US" sz="1600" b="1" kern="1200" dirty="0">
                          <a:solidFill>
                            <a:schemeClr val="dk1"/>
                          </a:solidFill>
                          <a:effectLst/>
                          <a:latin typeface="+mn-lt"/>
                        </a:rPr>
                        <a:t>PIN 8: </a:t>
                      </a:r>
                      <a:r>
                        <a:rPr lang="en-US" sz="1600" b="0" kern="1200" dirty="0">
                          <a:solidFill>
                            <a:schemeClr val="dk1"/>
                          </a:solidFill>
                          <a:effectLst/>
                          <a:latin typeface="+mn-lt"/>
                        </a:rPr>
                        <a:t>Serial Data Line (SDA)</a:t>
                      </a:r>
                      <a:endParaRPr lang="en-US" sz="1600" b="1" dirty="0">
                        <a:latin typeface="+mn-lt"/>
                      </a:endParaRPr>
                    </a:p>
                  </a:txBody>
                  <a:tcPr marL="87890" marR="87890" marT="43944" marB="43944" anchor="ctr"/>
                </a:tc>
                <a:tc>
                  <a:txBody>
                    <a:bodyPr/>
                    <a:lstStyle/>
                    <a:p>
                      <a:pPr algn="l"/>
                      <a:r>
                        <a:rPr lang="en-US" sz="1600" dirty="0">
                          <a:solidFill>
                            <a:srgbClr val="FFA500"/>
                          </a:solidFill>
                        </a:rPr>
                        <a:t>Orange</a:t>
                      </a:r>
                      <a:endParaRPr lang="en-US" sz="1600" dirty="0">
                        <a:solidFill>
                          <a:srgbClr val="00B050"/>
                        </a:solidFill>
                      </a:endParaRPr>
                    </a:p>
                  </a:txBody>
                  <a:tcPr marL="87890" marR="87890" marT="43944" marB="43944" anchor="ctr"/>
                </a:tc>
                <a:tc>
                  <a:txBody>
                    <a:bodyPr/>
                    <a:lstStyle/>
                    <a:p>
                      <a:pPr algn="l"/>
                      <a:r>
                        <a:rPr lang="en-US" sz="1600" b="1" kern="1200" dirty="0">
                          <a:solidFill>
                            <a:schemeClr val="dk1"/>
                          </a:solidFill>
                          <a:effectLst/>
                        </a:rPr>
                        <a:t>PIN 24:</a:t>
                      </a:r>
                      <a:r>
                        <a:rPr lang="en-US" sz="1600" b="0" kern="1200" dirty="0">
                          <a:solidFill>
                            <a:schemeClr val="dk1"/>
                          </a:solidFill>
                          <a:effectLst/>
                        </a:rPr>
                        <a:t> GPIO #8 (</a:t>
                      </a:r>
                      <a:r>
                        <a:rPr lang="en-US" sz="1600" b="0" i="0" kern="1200" dirty="0">
                          <a:solidFill>
                            <a:schemeClr val="dk1"/>
                          </a:solidFill>
                          <a:effectLst/>
                          <a:latin typeface="+mn-lt"/>
                          <a:ea typeface="+mn-ea"/>
                          <a:cs typeface="+mn-cs"/>
                        </a:rPr>
                        <a:t>CE0</a:t>
                      </a:r>
                      <a:r>
                        <a:rPr lang="en-US" sz="1600" b="0" kern="1200" dirty="0">
                          <a:solidFill>
                            <a:schemeClr val="dk1"/>
                          </a:solidFill>
                          <a:effectLst/>
                        </a:rPr>
                        <a:t>)</a:t>
                      </a:r>
                      <a:endParaRPr lang="en-US" sz="1600" b="0" dirty="0"/>
                    </a:p>
                  </a:txBody>
                  <a:tcPr marL="87890" marR="87890" marT="43944" marB="43944" anchor="ctr"/>
                </a:tc>
                <a:extLst>
                  <a:ext uri="{0D108BD9-81ED-4DB2-BD59-A6C34878D82A}">
                    <a16:rowId xmlns:a16="http://schemas.microsoft.com/office/drawing/2014/main" val="1013827160"/>
                  </a:ext>
                </a:extLst>
              </a:tr>
            </a:tbl>
          </a:graphicData>
        </a:graphic>
      </p:graphicFrame>
      <p:pic>
        <p:nvPicPr>
          <p:cNvPr id="2145" name="Picture 2" descr="Raspberry Pi trademark rules and brand guidelines - Raspberry Pi">
            <a:extLst>
              <a:ext uri="{FF2B5EF4-FFF2-40B4-BE49-F238E27FC236}">
                <a16:creationId xmlns:a16="http://schemas.microsoft.com/office/drawing/2014/main" id="{52E7343B-9DA9-7D56-FF52-1592BEF3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2" t="17324" r="11753" b="17473"/>
          <a:stretch/>
        </p:blipFill>
        <p:spPr bwMode="auto">
          <a:xfrm>
            <a:off x="7928802" y="1552845"/>
            <a:ext cx="307653" cy="315079"/>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146">
            <a:extLst>
              <a:ext uri="{FF2B5EF4-FFF2-40B4-BE49-F238E27FC236}">
                <a16:creationId xmlns:a16="http://schemas.microsoft.com/office/drawing/2014/main" id="{CD5379F8-EF81-2838-7FEB-5FEB467FD342}"/>
              </a:ext>
            </a:extLst>
          </p:cNvPr>
          <p:cNvPicPr>
            <a:picLocks noChangeAspect="1"/>
          </p:cNvPicPr>
          <p:nvPr/>
        </p:nvPicPr>
        <p:blipFill>
          <a:blip r:embed="rId4"/>
          <a:stretch>
            <a:fillRect/>
          </a:stretch>
        </p:blipFill>
        <p:spPr>
          <a:xfrm>
            <a:off x="4094205" y="1540099"/>
            <a:ext cx="486987" cy="340573"/>
          </a:xfrm>
          <a:prstGeom prst="rect">
            <a:avLst/>
          </a:prstGeom>
        </p:spPr>
      </p:pic>
      <p:pic>
        <p:nvPicPr>
          <p:cNvPr id="2240" name="Content Placeholder 7" descr="A green circuit board with white and black buttons&#10;&#10;Description automatically generated">
            <a:extLst>
              <a:ext uri="{FF2B5EF4-FFF2-40B4-BE49-F238E27FC236}">
                <a16:creationId xmlns:a16="http://schemas.microsoft.com/office/drawing/2014/main" id="{950E898C-3604-E56B-B5B7-E694322A8763}"/>
              </a:ext>
            </a:extLst>
          </p:cNvPr>
          <p:cNvPicPr>
            <a:picLocks noChangeAspect="1"/>
          </p:cNvPicPr>
          <p:nvPr/>
        </p:nvPicPr>
        <p:blipFill>
          <a:blip r:embed="rId5"/>
          <a:stretch>
            <a:fillRect/>
          </a:stretch>
        </p:blipFill>
        <p:spPr>
          <a:xfrm rot="16200000">
            <a:off x="8925617" y="3273815"/>
            <a:ext cx="2399347" cy="3590003"/>
          </a:xfrm>
          <a:prstGeom prst="rect">
            <a:avLst/>
          </a:prstGeom>
        </p:spPr>
      </p:pic>
      <p:pic>
        <p:nvPicPr>
          <p:cNvPr id="11" name="Content Placeholder 9">
            <a:extLst>
              <a:ext uri="{FF2B5EF4-FFF2-40B4-BE49-F238E27FC236}">
                <a16:creationId xmlns:a16="http://schemas.microsoft.com/office/drawing/2014/main" id="{437F2228-CEA2-8CAD-8091-81A0A152B456}"/>
              </a:ext>
            </a:extLst>
          </p:cNvPr>
          <p:cNvPicPr>
            <a:picLocks noChangeAspect="1"/>
          </p:cNvPicPr>
          <p:nvPr/>
        </p:nvPicPr>
        <p:blipFill rotWithShape="1">
          <a:blip r:embed="rId6"/>
          <a:srcRect l="32688" t="30361" r="4945" b="5556"/>
          <a:stretch/>
        </p:blipFill>
        <p:spPr>
          <a:xfrm rot="16200000">
            <a:off x="7798423" y="1135627"/>
            <a:ext cx="2992653" cy="1891831"/>
          </a:xfrm>
          <a:prstGeom prst="rect">
            <a:avLst/>
          </a:prstGeom>
        </p:spPr>
      </p:pic>
      <p:cxnSp>
        <p:nvCxnSpPr>
          <p:cNvPr id="47" name="Connector: Elbow 46">
            <a:extLst>
              <a:ext uri="{FF2B5EF4-FFF2-40B4-BE49-F238E27FC236}">
                <a16:creationId xmlns:a16="http://schemas.microsoft.com/office/drawing/2014/main" id="{1DEEACB5-246C-2843-21A3-ED8D9981CADF}"/>
              </a:ext>
            </a:extLst>
          </p:cNvPr>
          <p:cNvCxnSpPr>
            <a:cxnSpLocks/>
          </p:cNvCxnSpPr>
          <p:nvPr/>
        </p:nvCxnSpPr>
        <p:spPr>
          <a:xfrm>
            <a:off x="8663417" y="4053783"/>
            <a:ext cx="2177335" cy="248359"/>
          </a:xfrm>
          <a:prstGeom prst="bentConnector3">
            <a:avLst>
              <a:gd name="adj1" fmla="val 129"/>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51" name="Oval 2250">
            <a:extLst>
              <a:ext uri="{FF2B5EF4-FFF2-40B4-BE49-F238E27FC236}">
                <a16:creationId xmlns:a16="http://schemas.microsoft.com/office/drawing/2014/main" id="{520E48A7-A54C-2F79-C167-7F463EB87199}"/>
              </a:ext>
            </a:extLst>
          </p:cNvPr>
          <p:cNvSpPr/>
          <p:nvPr/>
        </p:nvSpPr>
        <p:spPr>
          <a:xfrm>
            <a:off x="8631856" y="4011165"/>
            <a:ext cx="82990" cy="8299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3" name="Oval 2252">
            <a:extLst>
              <a:ext uri="{FF2B5EF4-FFF2-40B4-BE49-F238E27FC236}">
                <a16:creationId xmlns:a16="http://schemas.microsoft.com/office/drawing/2014/main" id="{59745697-BB20-0F0F-2A5A-92E77680D536}"/>
              </a:ext>
            </a:extLst>
          </p:cNvPr>
          <p:cNvSpPr/>
          <p:nvPr/>
        </p:nvSpPr>
        <p:spPr>
          <a:xfrm>
            <a:off x="9531029" y="3918239"/>
            <a:ext cx="84202" cy="84202"/>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pic>
        <p:nvPicPr>
          <p:cNvPr id="5" name="Picture 4">
            <a:extLst>
              <a:ext uri="{FF2B5EF4-FFF2-40B4-BE49-F238E27FC236}">
                <a16:creationId xmlns:a16="http://schemas.microsoft.com/office/drawing/2014/main" id="{3034FEC9-3151-C506-BC54-6C26127C4527}"/>
              </a:ext>
            </a:extLst>
          </p:cNvPr>
          <p:cNvPicPr>
            <a:picLocks noChangeAspect="1"/>
          </p:cNvPicPr>
          <p:nvPr/>
        </p:nvPicPr>
        <p:blipFill>
          <a:blip r:embed="rId7"/>
          <a:stretch>
            <a:fillRect/>
          </a:stretch>
        </p:blipFill>
        <p:spPr>
          <a:xfrm>
            <a:off x="745214" y="4967831"/>
            <a:ext cx="7491241" cy="1142249"/>
          </a:xfrm>
          <a:prstGeom prst="rect">
            <a:avLst/>
          </a:prstGeom>
        </p:spPr>
      </p:pic>
      <p:sp>
        <p:nvSpPr>
          <p:cNvPr id="2243" name="Oval 2242">
            <a:extLst>
              <a:ext uri="{FF2B5EF4-FFF2-40B4-BE49-F238E27FC236}">
                <a16:creationId xmlns:a16="http://schemas.microsoft.com/office/drawing/2014/main" id="{7628077C-64F7-ECD9-C197-0F25C2057232}"/>
              </a:ext>
            </a:extLst>
          </p:cNvPr>
          <p:cNvSpPr/>
          <p:nvPr/>
        </p:nvSpPr>
        <p:spPr>
          <a:xfrm>
            <a:off x="5440510" y="4086493"/>
            <a:ext cx="158970" cy="158970"/>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244" name="Oval 2243">
            <a:extLst>
              <a:ext uri="{FF2B5EF4-FFF2-40B4-BE49-F238E27FC236}">
                <a16:creationId xmlns:a16="http://schemas.microsoft.com/office/drawing/2014/main" id="{309FBE59-2BE6-5999-6F0B-1ADBB7BF8049}"/>
              </a:ext>
            </a:extLst>
          </p:cNvPr>
          <p:cNvSpPr/>
          <p:nvPr/>
        </p:nvSpPr>
        <p:spPr>
          <a:xfrm>
            <a:off x="5440510" y="3396867"/>
            <a:ext cx="158970" cy="158970"/>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245" name="Oval 2244">
            <a:extLst>
              <a:ext uri="{FF2B5EF4-FFF2-40B4-BE49-F238E27FC236}">
                <a16:creationId xmlns:a16="http://schemas.microsoft.com/office/drawing/2014/main" id="{8CB48529-1276-C377-7984-6548E1B4E31E}"/>
              </a:ext>
            </a:extLst>
          </p:cNvPr>
          <p:cNvSpPr/>
          <p:nvPr/>
        </p:nvSpPr>
        <p:spPr>
          <a:xfrm>
            <a:off x="5440510" y="3741680"/>
            <a:ext cx="158970" cy="158970"/>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7" name="Oval 2246">
            <a:extLst>
              <a:ext uri="{FF2B5EF4-FFF2-40B4-BE49-F238E27FC236}">
                <a16:creationId xmlns:a16="http://schemas.microsoft.com/office/drawing/2014/main" id="{E571962B-ED05-4B92-C4E1-56F9691D81EC}"/>
              </a:ext>
            </a:extLst>
          </p:cNvPr>
          <p:cNvSpPr/>
          <p:nvPr/>
        </p:nvSpPr>
        <p:spPr>
          <a:xfrm>
            <a:off x="5440510" y="2680818"/>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248" name="Oval 2247">
            <a:extLst>
              <a:ext uri="{FF2B5EF4-FFF2-40B4-BE49-F238E27FC236}">
                <a16:creationId xmlns:a16="http://schemas.microsoft.com/office/drawing/2014/main" id="{612A507C-49A0-05D4-96F4-865AC934C9AA}"/>
              </a:ext>
            </a:extLst>
          </p:cNvPr>
          <p:cNvSpPr/>
          <p:nvPr/>
        </p:nvSpPr>
        <p:spPr>
          <a:xfrm>
            <a:off x="5440510" y="1991192"/>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 name="&quot;Not Allowed&quot; Symbol 3">
            <a:extLst>
              <a:ext uri="{FF2B5EF4-FFF2-40B4-BE49-F238E27FC236}">
                <a16:creationId xmlns:a16="http://schemas.microsoft.com/office/drawing/2014/main" id="{FB03AFA4-4517-850D-A972-B159D68D76E9}"/>
              </a:ext>
            </a:extLst>
          </p:cNvPr>
          <p:cNvSpPr/>
          <p:nvPr/>
        </p:nvSpPr>
        <p:spPr>
          <a:xfrm>
            <a:off x="5427299" y="3025631"/>
            <a:ext cx="185393" cy="185393"/>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F239AF53-CEF8-F6FF-8687-1E6CE657CF01}"/>
              </a:ext>
            </a:extLst>
          </p:cNvPr>
          <p:cNvSpPr txBox="1"/>
          <p:nvPr/>
        </p:nvSpPr>
        <p:spPr>
          <a:xfrm>
            <a:off x="722969" y="6406618"/>
            <a:ext cx="3632646" cy="276999"/>
          </a:xfrm>
          <a:prstGeom prst="rect">
            <a:avLst/>
          </a:prstGeom>
          <a:noFill/>
        </p:spPr>
        <p:txBody>
          <a:bodyPr wrap="square">
            <a:spAutoFit/>
          </a:bodyPr>
          <a:lstStyle/>
          <a:p>
            <a:r>
              <a:rPr lang="en-US" sz="1200" dirty="0"/>
              <a:t>Source: </a:t>
            </a:r>
            <a:r>
              <a:rPr lang="en-US" sz="1200" dirty="0">
                <a:hlinkClick r:id="rId8"/>
              </a:rPr>
              <a:t>RC522 RFID Tag Reading with the Raspberry Pi</a:t>
            </a:r>
            <a:endParaRPr lang="en-US" sz="1200" dirty="0"/>
          </a:p>
        </p:txBody>
      </p:sp>
      <p:sp>
        <p:nvSpPr>
          <p:cNvPr id="10" name="Oval 9">
            <a:extLst>
              <a:ext uri="{FF2B5EF4-FFF2-40B4-BE49-F238E27FC236}">
                <a16:creationId xmlns:a16="http://schemas.microsoft.com/office/drawing/2014/main" id="{B9E4368A-02C0-4D57-5468-B2D98588AD2C}"/>
              </a:ext>
            </a:extLst>
          </p:cNvPr>
          <p:cNvSpPr/>
          <p:nvPr/>
        </p:nvSpPr>
        <p:spPr>
          <a:xfrm>
            <a:off x="4525624" y="5169046"/>
            <a:ext cx="250089" cy="269789"/>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16" name="Oval 15">
            <a:extLst>
              <a:ext uri="{FF2B5EF4-FFF2-40B4-BE49-F238E27FC236}">
                <a16:creationId xmlns:a16="http://schemas.microsoft.com/office/drawing/2014/main" id="{EEFCBCAA-71CE-D118-D95D-670B68BF4BB8}"/>
              </a:ext>
            </a:extLst>
          </p:cNvPr>
          <p:cNvSpPr/>
          <p:nvPr/>
        </p:nvSpPr>
        <p:spPr>
          <a:xfrm>
            <a:off x="4823935" y="5156895"/>
            <a:ext cx="280815" cy="29409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17" name="Oval 16">
            <a:extLst>
              <a:ext uri="{FF2B5EF4-FFF2-40B4-BE49-F238E27FC236}">
                <a16:creationId xmlns:a16="http://schemas.microsoft.com/office/drawing/2014/main" id="{A1F86FED-22FB-E145-5526-105BE2EB5660}"/>
              </a:ext>
            </a:extLst>
          </p:cNvPr>
          <p:cNvSpPr/>
          <p:nvPr/>
        </p:nvSpPr>
        <p:spPr>
          <a:xfrm>
            <a:off x="4832566" y="5543147"/>
            <a:ext cx="281284" cy="281284"/>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pic>
        <p:nvPicPr>
          <p:cNvPr id="49" name="Picture 48">
            <a:extLst>
              <a:ext uri="{FF2B5EF4-FFF2-40B4-BE49-F238E27FC236}">
                <a16:creationId xmlns:a16="http://schemas.microsoft.com/office/drawing/2014/main" id="{95DF2844-FC30-7BD5-BDC4-A0BF7128C13B}"/>
              </a:ext>
            </a:extLst>
          </p:cNvPr>
          <p:cNvPicPr>
            <a:picLocks noChangeAspect="1"/>
          </p:cNvPicPr>
          <p:nvPr/>
        </p:nvPicPr>
        <p:blipFill>
          <a:blip r:embed="rId9">
            <a:alphaModFix/>
          </a:blip>
          <a:stretch>
            <a:fillRect/>
          </a:stretch>
        </p:blipFill>
        <p:spPr>
          <a:xfrm rot="16200000">
            <a:off x="10132154" y="1795181"/>
            <a:ext cx="1891198" cy="1674175"/>
          </a:xfrm>
          <a:prstGeom prst="rect">
            <a:avLst/>
          </a:prstGeom>
        </p:spPr>
      </p:pic>
      <p:cxnSp>
        <p:nvCxnSpPr>
          <p:cNvPr id="2280" name="Connector: Elbow 2279">
            <a:extLst>
              <a:ext uri="{FF2B5EF4-FFF2-40B4-BE49-F238E27FC236}">
                <a16:creationId xmlns:a16="http://schemas.microsoft.com/office/drawing/2014/main" id="{B81164C5-D861-086B-E714-9031D43CC9F5}"/>
              </a:ext>
            </a:extLst>
          </p:cNvPr>
          <p:cNvCxnSpPr>
            <a:cxnSpLocks/>
          </p:cNvCxnSpPr>
          <p:nvPr/>
        </p:nvCxnSpPr>
        <p:spPr>
          <a:xfrm rot="10800000" flipV="1">
            <a:off x="9781973" y="3851049"/>
            <a:ext cx="916690" cy="244971"/>
          </a:xfrm>
          <a:prstGeom prst="bentConnector4">
            <a:avLst>
              <a:gd name="adj1" fmla="val -314"/>
              <a:gd name="adj2" fmla="val 123329"/>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77" name="Connector: Elbow 2276">
            <a:extLst>
              <a:ext uri="{FF2B5EF4-FFF2-40B4-BE49-F238E27FC236}">
                <a16:creationId xmlns:a16="http://schemas.microsoft.com/office/drawing/2014/main" id="{0BB33330-8CBB-CE87-DBCE-336FB93C37D7}"/>
              </a:ext>
            </a:extLst>
          </p:cNvPr>
          <p:cNvCxnSpPr>
            <a:cxnSpLocks/>
            <a:stCxn id="2258" idx="4"/>
          </p:cNvCxnSpPr>
          <p:nvPr/>
        </p:nvCxnSpPr>
        <p:spPr>
          <a:xfrm rot="16200000" flipH="1">
            <a:off x="9677122" y="2829509"/>
            <a:ext cx="341332" cy="1701750"/>
          </a:xfrm>
          <a:prstGeom prst="bentConnector2">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85" name="Connector: Elbow 2284">
            <a:extLst>
              <a:ext uri="{FF2B5EF4-FFF2-40B4-BE49-F238E27FC236}">
                <a16:creationId xmlns:a16="http://schemas.microsoft.com/office/drawing/2014/main" id="{BDD272C6-3095-97D8-C02D-2BC29AC6EE7F}"/>
              </a:ext>
            </a:extLst>
          </p:cNvPr>
          <p:cNvCxnSpPr>
            <a:cxnSpLocks/>
            <a:stCxn id="2261" idx="4"/>
          </p:cNvCxnSpPr>
          <p:nvPr/>
        </p:nvCxnSpPr>
        <p:spPr>
          <a:xfrm rot="16200000" flipH="1">
            <a:off x="9798177" y="2859463"/>
            <a:ext cx="285658" cy="1590704"/>
          </a:xfrm>
          <a:prstGeom prst="bentConnector2">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94" name="Connector: Elbow 2293">
            <a:extLst>
              <a:ext uri="{FF2B5EF4-FFF2-40B4-BE49-F238E27FC236}">
                <a16:creationId xmlns:a16="http://schemas.microsoft.com/office/drawing/2014/main" id="{4E4BFABD-8217-0253-BA7A-DAA0ED5E0BA7}"/>
              </a:ext>
            </a:extLst>
          </p:cNvPr>
          <p:cNvCxnSpPr>
            <a:cxnSpLocks/>
            <a:stCxn id="2260" idx="4"/>
          </p:cNvCxnSpPr>
          <p:nvPr/>
        </p:nvCxnSpPr>
        <p:spPr>
          <a:xfrm rot="16200000" flipH="1">
            <a:off x="9919367" y="2869508"/>
            <a:ext cx="230776" cy="1511196"/>
          </a:xfrm>
          <a:prstGeom prst="bentConnector2">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98" name="Connector: Elbow 2297">
            <a:extLst>
              <a:ext uri="{FF2B5EF4-FFF2-40B4-BE49-F238E27FC236}">
                <a16:creationId xmlns:a16="http://schemas.microsoft.com/office/drawing/2014/main" id="{810BF9DA-5C3D-0A4E-7571-7FB720AA6080}"/>
              </a:ext>
            </a:extLst>
          </p:cNvPr>
          <p:cNvCxnSpPr>
            <a:cxnSpLocks/>
            <a:endCxn id="2254" idx="4"/>
          </p:cNvCxnSpPr>
          <p:nvPr/>
        </p:nvCxnSpPr>
        <p:spPr>
          <a:xfrm rot="10800000" flipV="1">
            <a:off x="9679085" y="3740494"/>
            <a:ext cx="1111268" cy="358916"/>
          </a:xfrm>
          <a:prstGeom prst="bentConnector4">
            <a:avLst>
              <a:gd name="adj1" fmla="val -438"/>
              <a:gd name="adj2" fmla="val 12742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88" name="Connector: Elbow 2287">
            <a:extLst>
              <a:ext uri="{FF2B5EF4-FFF2-40B4-BE49-F238E27FC236}">
                <a16:creationId xmlns:a16="http://schemas.microsoft.com/office/drawing/2014/main" id="{9F8ABCAB-4772-BA1D-485C-67DE2B2E5365}"/>
              </a:ext>
            </a:extLst>
          </p:cNvPr>
          <p:cNvCxnSpPr>
            <a:cxnSpLocks/>
          </p:cNvCxnSpPr>
          <p:nvPr/>
        </p:nvCxnSpPr>
        <p:spPr>
          <a:xfrm rot="10800000" flipV="1">
            <a:off x="9576199" y="3797644"/>
            <a:ext cx="1170709" cy="308166"/>
          </a:xfrm>
          <a:prstGeom prst="bentConnector4">
            <a:avLst>
              <a:gd name="adj1" fmla="val -245"/>
              <a:gd name="adj2" fmla="val 142242"/>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71" name="Connector: Elbow 2070">
            <a:extLst>
              <a:ext uri="{FF2B5EF4-FFF2-40B4-BE49-F238E27FC236}">
                <a16:creationId xmlns:a16="http://schemas.microsoft.com/office/drawing/2014/main" id="{84ED77C2-6831-B4A6-E5AF-F56DCE36D655}"/>
              </a:ext>
            </a:extLst>
          </p:cNvPr>
          <p:cNvCxnSpPr>
            <a:cxnSpLocks/>
            <a:stCxn id="2264" idx="4"/>
          </p:cNvCxnSpPr>
          <p:nvPr/>
        </p:nvCxnSpPr>
        <p:spPr>
          <a:xfrm rot="16200000" flipH="1">
            <a:off x="10266442" y="3112336"/>
            <a:ext cx="175528" cy="973092"/>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3A8C771C-3971-9D87-6953-2C6ABD315DD8}"/>
              </a:ext>
            </a:extLst>
          </p:cNvPr>
          <p:cNvCxnSpPr>
            <a:cxnSpLocks/>
          </p:cNvCxnSpPr>
          <p:nvPr/>
        </p:nvCxnSpPr>
        <p:spPr>
          <a:xfrm flipH="1">
            <a:off x="10840752" y="3688914"/>
            <a:ext cx="1428" cy="6027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8" name="Connector: Elbow 2077">
            <a:extLst>
              <a:ext uri="{FF2B5EF4-FFF2-40B4-BE49-F238E27FC236}">
                <a16:creationId xmlns:a16="http://schemas.microsoft.com/office/drawing/2014/main" id="{B48EBAA7-1332-4C55-3C71-86EDABAF16AC}"/>
              </a:ext>
            </a:extLst>
          </p:cNvPr>
          <p:cNvCxnSpPr>
            <a:cxnSpLocks/>
            <a:stCxn id="2263" idx="4"/>
            <a:endCxn id="2253" idx="0"/>
          </p:cNvCxnSpPr>
          <p:nvPr/>
        </p:nvCxnSpPr>
        <p:spPr>
          <a:xfrm rot="5400000">
            <a:off x="9368926" y="3713164"/>
            <a:ext cx="409280" cy="871"/>
          </a:xfrm>
          <a:prstGeom prst="bentConnector3">
            <a:avLst>
              <a:gd name="adj1" fmla="val 50000"/>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4" name="Connector: Elbow 2273">
            <a:extLst>
              <a:ext uri="{FF2B5EF4-FFF2-40B4-BE49-F238E27FC236}">
                <a16:creationId xmlns:a16="http://schemas.microsoft.com/office/drawing/2014/main" id="{1D0222EE-FD73-3CE8-C3A5-20D5F66AD722}"/>
              </a:ext>
            </a:extLst>
          </p:cNvPr>
          <p:cNvCxnSpPr>
            <a:cxnSpLocks/>
            <a:stCxn id="2259" idx="4"/>
          </p:cNvCxnSpPr>
          <p:nvPr/>
        </p:nvCxnSpPr>
        <p:spPr>
          <a:xfrm rot="16200000" flipH="1">
            <a:off x="9112359" y="3245347"/>
            <a:ext cx="405841" cy="934774"/>
          </a:xfrm>
          <a:prstGeom prst="bentConnector3">
            <a:avLst>
              <a:gd name="adj1" fmla="val 36699"/>
            </a:avLst>
          </a:prstGeom>
          <a:ln w="38100">
            <a:solidFill>
              <a:srgbClr val="ED8428"/>
            </a:solidFill>
          </a:ln>
        </p:spPr>
        <p:style>
          <a:lnRef idx="1">
            <a:schemeClr val="accent1"/>
          </a:lnRef>
          <a:fillRef idx="0">
            <a:schemeClr val="accent1"/>
          </a:fillRef>
          <a:effectRef idx="0">
            <a:schemeClr val="accent1"/>
          </a:effectRef>
          <a:fontRef idx="minor">
            <a:schemeClr val="tx1"/>
          </a:fontRef>
        </p:style>
      </p:cxnSp>
      <p:cxnSp>
        <p:nvCxnSpPr>
          <p:cNvPr id="2082" name="Connector: Elbow 2081">
            <a:extLst>
              <a:ext uri="{FF2B5EF4-FFF2-40B4-BE49-F238E27FC236}">
                <a16:creationId xmlns:a16="http://schemas.microsoft.com/office/drawing/2014/main" id="{30E23819-BF25-4D91-0D71-76209750583F}"/>
              </a:ext>
            </a:extLst>
          </p:cNvPr>
          <p:cNvCxnSpPr>
            <a:cxnSpLocks/>
            <a:stCxn id="2262" idx="4"/>
          </p:cNvCxnSpPr>
          <p:nvPr/>
        </p:nvCxnSpPr>
        <p:spPr>
          <a:xfrm rot="5400000">
            <a:off x="9499556" y="3695414"/>
            <a:ext cx="397085" cy="34306"/>
          </a:xfrm>
          <a:prstGeom prst="bentConnector3">
            <a:avLst>
              <a:gd name="adj1" fmla="val 46002"/>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sp>
        <p:nvSpPr>
          <p:cNvPr id="2088" name="&quot;Not Allowed&quot; Symbol 2087">
            <a:extLst>
              <a:ext uri="{FF2B5EF4-FFF2-40B4-BE49-F238E27FC236}">
                <a16:creationId xmlns:a16="http://schemas.microsoft.com/office/drawing/2014/main" id="{B212A3B5-6178-82EE-5D14-BD1590146C44}"/>
              </a:ext>
            </a:extLst>
          </p:cNvPr>
          <p:cNvSpPr/>
          <p:nvPr/>
        </p:nvSpPr>
        <p:spPr>
          <a:xfrm>
            <a:off x="11107923" y="1805310"/>
            <a:ext cx="125227" cy="125227"/>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102" name="&quot;Not Allowed&quot; Symbol 2101">
            <a:extLst>
              <a:ext uri="{FF2B5EF4-FFF2-40B4-BE49-F238E27FC236}">
                <a16:creationId xmlns:a16="http://schemas.microsoft.com/office/drawing/2014/main" id="{108CD2F7-2BB8-93FD-8396-0CD9F232B16B}"/>
              </a:ext>
            </a:extLst>
          </p:cNvPr>
          <p:cNvSpPr/>
          <p:nvPr/>
        </p:nvSpPr>
        <p:spPr>
          <a:xfrm>
            <a:off x="9377548" y="3405039"/>
            <a:ext cx="104775" cy="104775"/>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258" name="Oval 2257">
            <a:extLst>
              <a:ext uri="{FF2B5EF4-FFF2-40B4-BE49-F238E27FC236}">
                <a16:creationId xmlns:a16="http://schemas.microsoft.com/office/drawing/2014/main" id="{9ADF867C-3E64-E449-C08F-34C8BBAF105E}"/>
              </a:ext>
            </a:extLst>
          </p:cNvPr>
          <p:cNvSpPr/>
          <p:nvPr/>
        </p:nvSpPr>
        <p:spPr>
          <a:xfrm>
            <a:off x="8941390" y="3398672"/>
            <a:ext cx="111046" cy="111046"/>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9" name="Oval 2258">
            <a:extLst>
              <a:ext uri="{FF2B5EF4-FFF2-40B4-BE49-F238E27FC236}">
                <a16:creationId xmlns:a16="http://schemas.microsoft.com/office/drawing/2014/main" id="{85ED6AF4-D3F7-2D65-274F-7567609F2D7A}"/>
              </a:ext>
            </a:extLst>
          </p:cNvPr>
          <p:cNvSpPr/>
          <p:nvPr/>
        </p:nvSpPr>
        <p:spPr>
          <a:xfrm>
            <a:off x="8792369" y="3398768"/>
            <a:ext cx="111046" cy="111046"/>
          </a:xfrm>
          <a:prstGeom prst="ellipse">
            <a:avLst/>
          </a:prstGeom>
          <a:solidFill>
            <a:srgbClr val="ED8428"/>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0" name="Oval 2259">
            <a:extLst>
              <a:ext uri="{FF2B5EF4-FFF2-40B4-BE49-F238E27FC236}">
                <a16:creationId xmlns:a16="http://schemas.microsoft.com/office/drawing/2014/main" id="{6B14CDD8-D57B-23F1-AE51-77F3726477F3}"/>
              </a:ext>
            </a:extLst>
          </p:cNvPr>
          <p:cNvSpPr/>
          <p:nvPr/>
        </p:nvSpPr>
        <p:spPr>
          <a:xfrm>
            <a:off x="9223634" y="3398672"/>
            <a:ext cx="111046" cy="111046"/>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1" name="Oval 2260">
            <a:extLst>
              <a:ext uri="{FF2B5EF4-FFF2-40B4-BE49-F238E27FC236}">
                <a16:creationId xmlns:a16="http://schemas.microsoft.com/office/drawing/2014/main" id="{5C904727-DF18-3EC2-6D3A-37D41F508738}"/>
              </a:ext>
            </a:extLst>
          </p:cNvPr>
          <p:cNvSpPr/>
          <p:nvPr/>
        </p:nvSpPr>
        <p:spPr>
          <a:xfrm>
            <a:off x="9090131" y="3400940"/>
            <a:ext cx="111046" cy="111046"/>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2" name="Oval 2261">
            <a:extLst>
              <a:ext uri="{FF2B5EF4-FFF2-40B4-BE49-F238E27FC236}">
                <a16:creationId xmlns:a16="http://schemas.microsoft.com/office/drawing/2014/main" id="{28C201DB-ED66-7F83-032D-F2FDDE508509}"/>
              </a:ext>
            </a:extLst>
          </p:cNvPr>
          <p:cNvSpPr/>
          <p:nvPr/>
        </p:nvSpPr>
        <p:spPr>
          <a:xfrm>
            <a:off x="9659728" y="3402979"/>
            <a:ext cx="111046" cy="111046"/>
          </a:xfrm>
          <a:prstGeom prst="ellipse">
            <a:avLst/>
          </a:prstGeom>
          <a:solidFill>
            <a:srgbClr val="FFFF00"/>
          </a:solid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3" name="Oval 2262">
            <a:extLst>
              <a:ext uri="{FF2B5EF4-FFF2-40B4-BE49-F238E27FC236}">
                <a16:creationId xmlns:a16="http://schemas.microsoft.com/office/drawing/2014/main" id="{D4C0F1B5-272C-B4E4-A264-F8541599F3B8}"/>
              </a:ext>
            </a:extLst>
          </p:cNvPr>
          <p:cNvSpPr/>
          <p:nvPr/>
        </p:nvSpPr>
        <p:spPr>
          <a:xfrm>
            <a:off x="9518478" y="3397913"/>
            <a:ext cx="111046" cy="111046"/>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4" name="Oval 2263">
            <a:extLst>
              <a:ext uri="{FF2B5EF4-FFF2-40B4-BE49-F238E27FC236}">
                <a16:creationId xmlns:a16="http://schemas.microsoft.com/office/drawing/2014/main" id="{4BD3E1A6-3735-8244-42D1-6799DC0FBCBF}"/>
              </a:ext>
            </a:extLst>
          </p:cNvPr>
          <p:cNvSpPr/>
          <p:nvPr/>
        </p:nvSpPr>
        <p:spPr>
          <a:xfrm>
            <a:off x="9812137" y="3400072"/>
            <a:ext cx="111046" cy="111046"/>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0" name="Oval 2089">
            <a:extLst>
              <a:ext uri="{FF2B5EF4-FFF2-40B4-BE49-F238E27FC236}">
                <a16:creationId xmlns:a16="http://schemas.microsoft.com/office/drawing/2014/main" id="{3DE1586D-075B-FCE3-0210-41BEF2E96093}"/>
              </a:ext>
            </a:extLst>
          </p:cNvPr>
          <p:cNvSpPr/>
          <p:nvPr/>
        </p:nvSpPr>
        <p:spPr>
          <a:xfrm>
            <a:off x="9638375" y="3917988"/>
            <a:ext cx="79601" cy="7960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4" name="Oval 2093">
            <a:extLst>
              <a:ext uri="{FF2B5EF4-FFF2-40B4-BE49-F238E27FC236}">
                <a16:creationId xmlns:a16="http://schemas.microsoft.com/office/drawing/2014/main" id="{A6049927-1D4D-BC30-9919-AA7EB58257F5}"/>
              </a:ext>
            </a:extLst>
          </p:cNvPr>
          <p:cNvSpPr/>
          <p:nvPr/>
        </p:nvSpPr>
        <p:spPr>
          <a:xfrm>
            <a:off x="9742172" y="3917987"/>
            <a:ext cx="79601" cy="79601"/>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6" name="Oval 2095">
            <a:extLst>
              <a:ext uri="{FF2B5EF4-FFF2-40B4-BE49-F238E27FC236}">
                <a16:creationId xmlns:a16="http://schemas.microsoft.com/office/drawing/2014/main" id="{3953CD4C-200D-35A2-C8DF-C58D77F43F33}"/>
              </a:ext>
            </a:extLst>
          </p:cNvPr>
          <p:cNvSpPr/>
          <p:nvPr/>
        </p:nvSpPr>
        <p:spPr>
          <a:xfrm>
            <a:off x="9741923" y="4014936"/>
            <a:ext cx="86054" cy="86054"/>
          </a:xfrm>
          <a:prstGeom prst="ellipse">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4" name="Oval 2253">
            <a:extLst>
              <a:ext uri="{FF2B5EF4-FFF2-40B4-BE49-F238E27FC236}">
                <a16:creationId xmlns:a16="http://schemas.microsoft.com/office/drawing/2014/main" id="{8C2DCAF6-D6EE-3BE9-6C9F-E34747A46D84}"/>
              </a:ext>
            </a:extLst>
          </p:cNvPr>
          <p:cNvSpPr/>
          <p:nvPr/>
        </p:nvSpPr>
        <p:spPr>
          <a:xfrm>
            <a:off x="9637590" y="4016420"/>
            <a:ext cx="82990" cy="82990"/>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8" name="Oval 2097">
            <a:extLst>
              <a:ext uri="{FF2B5EF4-FFF2-40B4-BE49-F238E27FC236}">
                <a16:creationId xmlns:a16="http://schemas.microsoft.com/office/drawing/2014/main" id="{57386311-AFA2-255C-C63A-0F4D94678261}"/>
              </a:ext>
            </a:extLst>
          </p:cNvPr>
          <p:cNvSpPr/>
          <p:nvPr/>
        </p:nvSpPr>
        <p:spPr>
          <a:xfrm>
            <a:off x="9533154" y="4026111"/>
            <a:ext cx="85026" cy="85026"/>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9" name="Oval 2098">
            <a:extLst>
              <a:ext uri="{FF2B5EF4-FFF2-40B4-BE49-F238E27FC236}">
                <a16:creationId xmlns:a16="http://schemas.microsoft.com/office/drawing/2014/main" id="{0C035750-A970-B0C7-5EC9-0C0E671E535D}"/>
              </a:ext>
            </a:extLst>
          </p:cNvPr>
          <p:cNvSpPr/>
          <p:nvPr/>
        </p:nvSpPr>
        <p:spPr>
          <a:xfrm>
            <a:off x="5440510" y="4431305"/>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100" name="Oval 2099">
            <a:extLst>
              <a:ext uri="{FF2B5EF4-FFF2-40B4-BE49-F238E27FC236}">
                <a16:creationId xmlns:a16="http://schemas.microsoft.com/office/drawing/2014/main" id="{5723A8D5-7526-A07B-FFC2-682F2028CBE6}"/>
              </a:ext>
            </a:extLst>
          </p:cNvPr>
          <p:cNvSpPr/>
          <p:nvPr/>
        </p:nvSpPr>
        <p:spPr>
          <a:xfrm>
            <a:off x="5440510" y="2333229"/>
            <a:ext cx="162114" cy="169778"/>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101" name="Oval 2100">
            <a:extLst>
              <a:ext uri="{FF2B5EF4-FFF2-40B4-BE49-F238E27FC236}">
                <a16:creationId xmlns:a16="http://schemas.microsoft.com/office/drawing/2014/main" id="{5B4EB18E-5F19-7409-D53B-6E36194FD678}"/>
              </a:ext>
            </a:extLst>
          </p:cNvPr>
          <p:cNvSpPr/>
          <p:nvPr/>
        </p:nvSpPr>
        <p:spPr>
          <a:xfrm>
            <a:off x="1820723" y="5574168"/>
            <a:ext cx="250087" cy="250087"/>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103" name="Oval 2102">
            <a:extLst>
              <a:ext uri="{FF2B5EF4-FFF2-40B4-BE49-F238E27FC236}">
                <a16:creationId xmlns:a16="http://schemas.microsoft.com/office/drawing/2014/main" id="{CE20D4A6-9FBA-F996-2E68-244547D70CF6}"/>
              </a:ext>
            </a:extLst>
          </p:cNvPr>
          <p:cNvSpPr/>
          <p:nvPr/>
        </p:nvSpPr>
        <p:spPr>
          <a:xfrm>
            <a:off x="4523986" y="5543147"/>
            <a:ext cx="281284" cy="281284"/>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104" name="Oval 2103">
            <a:extLst>
              <a:ext uri="{FF2B5EF4-FFF2-40B4-BE49-F238E27FC236}">
                <a16:creationId xmlns:a16="http://schemas.microsoft.com/office/drawing/2014/main" id="{100B3D29-C035-7404-37BE-E4A7FEF8B8C3}"/>
              </a:ext>
            </a:extLst>
          </p:cNvPr>
          <p:cNvSpPr/>
          <p:nvPr/>
        </p:nvSpPr>
        <p:spPr>
          <a:xfrm>
            <a:off x="5156761" y="5169046"/>
            <a:ext cx="269789" cy="269789"/>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105" name="Oval 2104">
            <a:extLst>
              <a:ext uri="{FF2B5EF4-FFF2-40B4-BE49-F238E27FC236}">
                <a16:creationId xmlns:a16="http://schemas.microsoft.com/office/drawing/2014/main" id="{ED7BC38B-9E9A-0E0D-B7D3-FA30091DBB26}"/>
              </a:ext>
            </a:extLst>
          </p:cNvPr>
          <p:cNvSpPr/>
          <p:nvPr/>
        </p:nvSpPr>
        <p:spPr>
          <a:xfrm>
            <a:off x="5165149" y="5543324"/>
            <a:ext cx="280931" cy="280931"/>
          </a:xfrm>
          <a:prstGeom prst="ellipse">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Tree>
    <p:extLst>
      <p:ext uri="{BB962C8B-B14F-4D97-AF65-F5344CB8AC3E}">
        <p14:creationId xmlns:p14="http://schemas.microsoft.com/office/powerpoint/2010/main" val="158720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8146E-91E5-0535-182F-2275994E2646}"/>
              </a:ext>
            </a:extLst>
          </p:cNvPr>
          <p:cNvSpPr>
            <a:spLocks noGrp="1"/>
          </p:cNvSpPr>
          <p:nvPr>
            <p:ph type="title"/>
          </p:nvPr>
        </p:nvSpPr>
        <p:spPr>
          <a:xfrm>
            <a:off x="581193" y="729658"/>
            <a:ext cx="11029616" cy="553373"/>
          </a:xfrm>
        </p:spPr>
        <p:txBody>
          <a:bodyPr anchor="ctr"/>
          <a:lstStyle/>
          <a:p>
            <a:r>
              <a:rPr lang="en-US" dirty="0"/>
              <a:t>Wiring </a:t>
            </a:r>
            <a:r>
              <a:rPr lang="en-US" b="1" dirty="0"/>
              <a:t>for Thermal Printer</a:t>
            </a:r>
          </a:p>
        </p:txBody>
      </p:sp>
      <p:sp>
        <p:nvSpPr>
          <p:cNvPr id="6" name="Text Placeholder 5">
            <a:extLst>
              <a:ext uri="{FF2B5EF4-FFF2-40B4-BE49-F238E27FC236}">
                <a16:creationId xmlns:a16="http://schemas.microsoft.com/office/drawing/2014/main" id="{C8E914D1-6196-EE44-AED2-F0C897AD1494}"/>
              </a:ext>
            </a:extLst>
          </p:cNvPr>
          <p:cNvSpPr>
            <a:spLocks noGrp="1"/>
          </p:cNvSpPr>
          <p:nvPr>
            <p:ph type="body" idx="1"/>
          </p:nvPr>
        </p:nvSpPr>
        <p:spPr>
          <a:xfrm>
            <a:off x="581191" y="1283031"/>
            <a:ext cx="5194769" cy="557784"/>
          </a:xfrm>
        </p:spPr>
        <p:txBody>
          <a:bodyPr/>
          <a:lstStyle/>
          <a:p>
            <a:r>
              <a:rPr lang="en-US" dirty="0"/>
              <a:t>TTL/RS262</a:t>
            </a:r>
          </a:p>
        </p:txBody>
      </p:sp>
      <p:sp>
        <p:nvSpPr>
          <p:cNvPr id="8" name="Text Placeholder 7">
            <a:extLst>
              <a:ext uri="{FF2B5EF4-FFF2-40B4-BE49-F238E27FC236}">
                <a16:creationId xmlns:a16="http://schemas.microsoft.com/office/drawing/2014/main" id="{E2F9B3BA-348A-6CDE-B485-C9EC2CB4861F}"/>
              </a:ext>
            </a:extLst>
          </p:cNvPr>
          <p:cNvSpPr>
            <a:spLocks noGrp="1"/>
          </p:cNvSpPr>
          <p:nvPr>
            <p:ph type="body" sz="quarter" idx="3"/>
          </p:nvPr>
        </p:nvSpPr>
        <p:spPr>
          <a:xfrm>
            <a:off x="6226117" y="1283031"/>
            <a:ext cx="5580379" cy="553373"/>
          </a:xfrm>
        </p:spPr>
        <p:txBody>
          <a:bodyPr/>
          <a:lstStyle/>
          <a:p>
            <a:r>
              <a:rPr lang="en-US" dirty="0"/>
              <a:t>USB</a:t>
            </a:r>
          </a:p>
        </p:txBody>
      </p:sp>
      <p:grpSp>
        <p:nvGrpSpPr>
          <p:cNvPr id="10" name="Group 9">
            <a:extLst>
              <a:ext uri="{FF2B5EF4-FFF2-40B4-BE49-F238E27FC236}">
                <a16:creationId xmlns:a16="http://schemas.microsoft.com/office/drawing/2014/main" id="{24449C02-8BBD-A0FC-DD24-43DC701F5F94}"/>
              </a:ext>
            </a:extLst>
          </p:cNvPr>
          <p:cNvGrpSpPr/>
          <p:nvPr/>
        </p:nvGrpSpPr>
        <p:grpSpPr>
          <a:xfrm>
            <a:off x="6279297" y="1844277"/>
            <a:ext cx="5527200" cy="1321177"/>
            <a:chOff x="581192" y="1943334"/>
            <a:chExt cx="11029615" cy="2636431"/>
          </a:xfrm>
        </p:grpSpPr>
        <p:pic>
          <p:nvPicPr>
            <p:cNvPr id="11" name="Picture 10">
              <a:extLst>
                <a:ext uri="{FF2B5EF4-FFF2-40B4-BE49-F238E27FC236}">
                  <a16:creationId xmlns:a16="http://schemas.microsoft.com/office/drawing/2014/main" id="{58633835-74D4-4B53-0FAD-5507BEC13EB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30" b="92165" l="8373" r="99524">
                          <a14:foregroundMark x1="8944" y1="38114" x2="11418" y2="60691"/>
                          <a14:foregroundMark x1="11418" y1="60691" x2="20837" y2="78486"/>
                          <a14:foregroundMark x1="20837" y1="78486" x2="35585" y2="91235"/>
                          <a14:foregroundMark x1="35585" y1="91235" x2="61465" y2="47676"/>
                          <a14:foregroundMark x1="61465" y1="47676" x2="46622" y2="6242"/>
                          <a14:foregroundMark x1="46622" y1="6242" x2="34253" y2="10226"/>
                          <a14:foregroundMark x1="43007" y1="1328" x2="43007" y2="3453"/>
                          <a14:foregroundMark x1="45100" y1="22709" x2="51570" y2="32537"/>
                          <a14:foregroundMark x1="10847" y1="33068" x2="8373" y2="52855"/>
                          <a14:foregroundMark x1="8373" y1="52855" x2="9705" y2="63878"/>
                          <a14:foregroundMark x1="32540" y1="92297" x2="37298" y2="90704"/>
                          <a14:foregroundMark x1="80114" y1="62550" x2="77640" y2="62550"/>
                          <a14:foregroundMark x1="78592" y1="64409" x2="92959" y2="69588"/>
                          <a14:foregroundMark x1="92959" y1="69588" x2="76499" y2="61222"/>
                          <a14:foregroundMark x1="79353" y1="59097" x2="98953" y2="59628"/>
                          <a14:foregroundMark x1="87345" y1="61487" x2="83159" y2="76096"/>
                          <a14:foregroundMark x1="79163" y1="69987" x2="80114" y2="80876"/>
                          <a14:foregroundMark x1="81446" y1="69190" x2="81066" y2="81673"/>
                          <a14:foregroundMark x1="82207" y1="70784" x2="83730" y2="81142"/>
                          <a14:foregroundMark x1="81446" y1="68393" x2="85442" y2="83267"/>
                          <a14:foregroundMark x1="82969" y1="68924" x2="89058" y2="81939"/>
                          <a14:foregroundMark x1="83920" y1="72377" x2="79163" y2="73174"/>
                          <a14:foregroundMark x1="78021" y1="69190" x2="77831" y2="84064"/>
                          <a14:foregroundMark x1="77450" y1="70518" x2="82017" y2="80080"/>
                          <a14:foregroundMark x1="88107" y1="64143" x2="99334" y2="69721"/>
                          <a14:foregroundMark x1="89058" y1="66268" x2="99524" y2="66268"/>
                          <a14:foregroundMark x1="88297" y1="64675" x2="98763" y2="64675"/>
                          <a14:foregroundMark x1="90390" y1="60425" x2="99524" y2="60956"/>
                          <a14:foregroundMark x1="88107" y1="58035" x2="96670" y2="57769"/>
                          <a14:foregroundMark x1="88677" y1="56707" x2="98573" y2="56707"/>
                          <a14:foregroundMark x1="96670" y1="57769" x2="87060" y2="75697"/>
                          <a14:foregroundMark x1="87060" y1="75697" x2="91151" y2="74236"/>
                          <a14:foregroundMark x1="94386" y1="71846" x2="94386" y2="73971"/>
                          <a14:foregroundMark x1="94196" y1="69721" x2="94957" y2="77424"/>
                          <a14:foregroundMark x1="92103" y1="68924" x2="98192" y2="71315"/>
                          <a14:foregroundMark x1="77450" y1="64940" x2="85062" y2="80080"/>
                          <a14:foregroundMark x1="76118" y1="37317" x2="89248" y2="47278"/>
                          <a14:foregroundMark x1="89248" y1="47278" x2="91532" y2="37317"/>
                          <a14:foregroundMark x1="93054" y1="39442" x2="99334" y2="35193"/>
                          <a14:foregroundMark x1="92103" y1="36255" x2="98002" y2="36786"/>
                          <a14:foregroundMark x1="92103" y1="34927" x2="96860" y2="34927"/>
                          <a14:foregroundMark x1="91342" y1="33599" x2="98953" y2="33599"/>
                          <a14:foregroundMark x1="91912" y1="33599" x2="92293" y2="45286"/>
                          <a14:foregroundMark x1="90771" y1="38380" x2="98953" y2="38380"/>
                          <a14:foregroundMark x1="92864" y1="39442" x2="96289" y2="42364"/>
                          <a14:foregroundMark x1="90961" y1="36255" x2="87155" y2="37849"/>
                          <a14:foregroundMark x1="91912" y1="37583" x2="77926" y2="32537"/>
                          <a14:foregroundMark x1="77926" y1="32537" x2="77069" y2="32802"/>
                          <a14:foregroundMark x1="76879" y1="32802" x2="82969" y2="45286"/>
                          <a14:foregroundMark x1="76879" y1="47145" x2="83539" y2="48738"/>
                          <a14:foregroundMark x1="78592" y1="49535" x2="78972" y2="41036"/>
                          <a14:foregroundMark x1="79163" y1="55378" x2="77831" y2="37052"/>
                          <a14:foregroundMark x1="81066" y1="52988" x2="81637" y2="36521"/>
                          <a14:foregroundMark x1="85823" y1="54582" x2="86965" y2="37052"/>
                          <a14:foregroundMark x1="90010" y1="51660" x2="87155" y2="38645"/>
                          <a14:foregroundMark x1="86204" y1="51394" x2="80304" y2="39177"/>
                          <a14:foregroundMark x1="77069" y1="49270" x2="76118" y2="63612"/>
                          <a14:foregroundMark x1="74976" y1="46348" x2="81256" y2="45551"/>
                          <a14:foregroundMark x1="77640" y1="42098" x2="77450" y2="56175"/>
                          <a14:foregroundMark x1="94386" y1="46348" x2="92674" y2="43426"/>
                        </a14:backgroundRemoval>
                      </a14:imgEffect>
                    </a14:imgLayer>
                  </a14:imgProps>
                </a:ext>
              </a:extLst>
            </a:blip>
            <a:srcRect l="4624" b="2500"/>
            <a:stretch/>
          </p:blipFill>
          <p:spPr>
            <a:xfrm>
              <a:off x="581192" y="2096325"/>
              <a:ext cx="3181861" cy="2330450"/>
            </a:xfrm>
            <a:prstGeom prst="rect">
              <a:avLst/>
            </a:prstGeom>
          </p:spPr>
        </p:pic>
        <p:pic>
          <p:nvPicPr>
            <p:cNvPr id="12" name="Picture 14">
              <a:extLst>
                <a:ext uri="{FF2B5EF4-FFF2-40B4-BE49-F238E27FC236}">
                  <a16:creationId xmlns:a16="http://schemas.microsoft.com/office/drawing/2014/main" id="{A54B27AA-6A64-14D7-3DD5-47A21C7DD9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21" t="1594" r="8627" b="12339"/>
            <a:stretch/>
          </p:blipFill>
          <p:spPr bwMode="auto">
            <a:xfrm flipH="1">
              <a:off x="4572014" y="2204143"/>
              <a:ext cx="2285095" cy="2114815"/>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descr="A green circuit board with white and black buttons&#10;&#10;Description automatically generated">
              <a:extLst>
                <a:ext uri="{FF2B5EF4-FFF2-40B4-BE49-F238E27FC236}">
                  <a16:creationId xmlns:a16="http://schemas.microsoft.com/office/drawing/2014/main" id="{A7334549-9506-8ED2-A373-C8D64D1936F6}"/>
                </a:ext>
              </a:extLst>
            </p:cNvPr>
            <p:cNvPicPr>
              <a:picLocks noChangeAspect="1"/>
            </p:cNvPicPr>
            <p:nvPr/>
          </p:nvPicPr>
          <p:blipFill>
            <a:blip r:embed="rId5"/>
            <a:stretch>
              <a:fillRect/>
            </a:stretch>
          </p:blipFill>
          <p:spPr>
            <a:xfrm rot="5400000">
              <a:off x="8320223" y="1289181"/>
              <a:ext cx="2636431" cy="3944737"/>
            </a:xfrm>
            <a:prstGeom prst="rect">
              <a:avLst/>
            </a:prstGeom>
          </p:spPr>
        </p:pic>
        <p:cxnSp>
          <p:nvCxnSpPr>
            <p:cNvPr id="14" name="Connector: Elbow 13">
              <a:extLst>
                <a:ext uri="{FF2B5EF4-FFF2-40B4-BE49-F238E27FC236}">
                  <a16:creationId xmlns:a16="http://schemas.microsoft.com/office/drawing/2014/main" id="{0129828C-D401-279F-A62F-DA076CF3B22E}"/>
                </a:ext>
              </a:extLst>
            </p:cNvPr>
            <p:cNvCxnSpPr>
              <a:cxnSpLocks/>
              <a:endCxn id="12" idx="3"/>
            </p:cNvCxnSpPr>
            <p:nvPr/>
          </p:nvCxnSpPr>
          <p:spPr>
            <a:xfrm>
              <a:off x="3763053" y="2991749"/>
              <a:ext cx="808961" cy="269802"/>
            </a:xfrm>
            <a:prstGeom prst="bentConnector3">
              <a:avLst>
                <a:gd name="adj1" fmla="val 30797"/>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C81945E-FAAB-6CDB-071A-C71C972F8318}"/>
                </a:ext>
              </a:extLst>
            </p:cNvPr>
            <p:cNvCxnSpPr>
              <a:cxnSpLocks/>
              <a:stCxn id="12" idx="1"/>
            </p:cNvCxnSpPr>
            <p:nvPr/>
          </p:nvCxnSpPr>
          <p:spPr>
            <a:xfrm flipV="1">
              <a:off x="6857109" y="2528199"/>
              <a:ext cx="808960" cy="733352"/>
            </a:xfrm>
            <a:prstGeom prst="bentConnector3">
              <a:avLst>
                <a:gd name="adj1" fmla="val 37469"/>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DFF702AB-2F14-0C3B-FC3A-5D456C1227D3}"/>
              </a:ext>
            </a:extLst>
          </p:cNvPr>
          <p:cNvPicPr>
            <a:picLocks noChangeAspect="1"/>
          </p:cNvPicPr>
          <p:nvPr/>
        </p:nvPicPr>
        <p:blipFill>
          <a:blip r:embed="rId6"/>
          <a:stretch>
            <a:fillRect/>
          </a:stretch>
        </p:blipFill>
        <p:spPr>
          <a:xfrm>
            <a:off x="6226118" y="3145719"/>
            <a:ext cx="5633558" cy="858695"/>
          </a:xfrm>
          <a:prstGeom prst="rect">
            <a:avLst/>
          </a:prstGeom>
        </p:spPr>
      </p:pic>
      <p:pic>
        <p:nvPicPr>
          <p:cNvPr id="23" name="Picture 4" descr="GPIO layout">
            <a:extLst>
              <a:ext uri="{FF2B5EF4-FFF2-40B4-BE49-F238E27FC236}">
                <a16:creationId xmlns:a16="http://schemas.microsoft.com/office/drawing/2014/main" id="{942981F8-2FAD-CAE7-5A5C-C93AC5B03C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17" t="17128" r="4519" b="15132"/>
          <a:stretch/>
        </p:blipFill>
        <p:spPr bwMode="auto">
          <a:xfrm>
            <a:off x="6226117" y="3982261"/>
            <a:ext cx="5580379" cy="144521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a:extLst>
              <a:ext uri="{FF2B5EF4-FFF2-40B4-BE49-F238E27FC236}">
                <a16:creationId xmlns:a16="http://schemas.microsoft.com/office/drawing/2014/main" id="{70798C32-2412-EB56-2728-E7F8F1366A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5663" r="18500" b="65519"/>
          <a:stretch/>
        </p:blipFill>
        <p:spPr bwMode="auto">
          <a:xfrm>
            <a:off x="3002311" y="3617819"/>
            <a:ext cx="3011569" cy="169905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a:extLst>
              <a:ext uri="{FF2B5EF4-FFF2-40B4-BE49-F238E27FC236}">
                <a16:creationId xmlns:a16="http://schemas.microsoft.com/office/drawing/2014/main" id="{D02BAEE1-F13E-DBBB-439D-7850162365B6}"/>
              </a:ext>
            </a:extLst>
          </p:cNvPr>
          <p:cNvPicPr>
            <a:picLocks noChangeAspect="1"/>
          </p:cNvPicPr>
          <p:nvPr/>
        </p:nvPicPr>
        <p:blipFill rotWithShape="1">
          <a:blip r:embed="rId9"/>
          <a:srcRect b="37614"/>
          <a:stretch/>
        </p:blipFill>
        <p:spPr>
          <a:xfrm>
            <a:off x="1427456" y="2040354"/>
            <a:ext cx="4615365" cy="1411699"/>
          </a:xfrm>
          <a:prstGeom prst="rect">
            <a:avLst/>
          </a:prstGeom>
        </p:spPr>
      </p:pic>
      <p:graphicFrame>
        <p:nvGraphicFramePr>
          <p:cNvPr id="118" name="Content Placeholder 11">
            <a:extLst>
              <a:ext uri="{FF2B5EF4-FFF2-40B4-BE49-F238E27FC236}">
                <a16:creationId xmlns:a16="http://schemas.microsoft.com/office/drawing/2014/main" id="{4FA8C013-5163-D551-952F-A496B6F6BA46}"/>
              </a:ext>
            </a:extLst>
          </p:cNvPr>
          <p:cNvGraphicFramePr>
            <a:graphicFrameLocks/>
          </p:cNvGraphicFramePr>
          <p:nvPr>
            <p:extLst>
              <p:ext uri="{D42A27DB-BD31-4B8C-83A1-F6EECF244321}">
                <p14:modId xmlns:p14="http://schemas.microsoft.com/office/powerpoint/2010/main" val="776716343"/>
              </p:ext>
            </p:extLst>
          </p:nvPr>
        </p:nvGraphicFramePr>
        <p:xfrm>
          <a:off x="1731557" y="5534156"/>
          <a:ext cx="8728886" cy="1112520"/>
        </p:xfrm>
        <a:graphic>
          <a:graphicData uri="http://schemas.openxmlformats.org/drawingml/2006/table">
            <a:tbl>
              <a:tblPr firstRow="1" bandRow="1">
                <a:tableStyleId>{85BE263C-DBD7-4A20-BB59-AAB30ACAA65A}</a:tableStyleId>
              </a:tblPr>
              <a:tblGrid>
                <a:gridCol w="4491355">
                  <a:extLst>
                    <a:ext uri="{9D8B030D-6E8A-4147-A177-3AD203B41FA5}">
                      <a16:colId xmlns:a16="http://schemas.microsoft.com/office/drawing/2014/main" val="3786628753"/>
                    </a:ext>
                  </a:extLst>
                </a:gridCol>
                <a:gridCol w="4237531">
                  <a:extLst>
                    <a:ext uri="{9D8B030D-6E8A-4147-A177-3AD203B41FA5}">
                      <a16:colId xmlns:a16="http://schemas.microsoft.com/office/drawing/2014/main" val="3629212015"/>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rPr>
                        <a:t>Power Port </a:t>
                      </a:r>
                      <a:r>
                        <a:rPr lang="en-US" sz="1800" b="0" kern="1200" dirty="0">
                          <a:solidFill>
                            <a:schemeClr val="lt1"/>
                          </a:solidFill>
                          <a:effectLst/>
                        </a:rPr>
                        <a:t>🖨️⚡</a:t>
                      </a:r>
                      <a:endParaRPr lang="en-US" sz="1800"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Raspberry Pi</a:t>
                      </a:r>
                    </a:p>
                  </a:txBody>
                  <a:tcPr/>
                </a:tc>
                <a:extLst>
                  <a:ext uri="{0D108BD9-81ED-4DB2-BD59-A6C34878D82A}">
                    <a16:rowId xmlns:a16="http://schemas.microsoft.com/office/drawing/2014/main" val="38991191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strike="noStrike" kern="1200" dirty="0">
                          <a:solidFill>
                            <a:schemeClr val="dk1"/>
                          </a:solidFill>
                          <a:effectLst/>
                        </a:rPr>
                        <a:t>Power Port - </a:t>
                      </a:r>
                      <a:r>
                        <a:rPr lang="en-US" sz="1600" b="0" kern="1200" dirty="0">
                          <a:solidFill>
                            <a:schemeClr val="dk1"/>
                          </a:solidFill>
                          <a:effectLst/>
                        </a:rPr>
                        <a:t>Voltage Common Collector (VCC)</a:t>
                      </a:r>
                      <a:r>
                        <a:rPr lang="en-US" sz="1600" dirty="0"/>
                        <a:t> </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Board PIN [2, 4]: </a:t>
                      </a:r>
                      <a:r>
                        <a:rPr lang="en-US" sz="1600" b="0" dirty="0"/>
                        <a:t>5v Power</a:t>
                      </a:r>
                    </a:p>
                  </a:txBody>
                  <a:tcPr anchor="ctr"/>
                </a:tc>
                <a:extLst>
                  <a:ext uri="{0D108BD9-81ED-4DB2-BD59-A6C34878D82A}">
                    <a16:rowId xmlns:a16="http://schemas.microsoft.com/office/drawing/2014/main" val="20619564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strike="noStrike" kern="1200" dirty="0">
                          <a:solidFill>
                            <a:schemeClr val="dk1"/>
                          </a:solidFill>
                          <a:effectLst/>
                        </a:rPr>
                        <a:t>Power Port - </a:t>
                      </a:r>
                      <a:r>
                        <a:rPr lang="en-US" sz="1600" b="0" kern="1200" dirty="0">
                          <a:solidFill>
                            <a:schemeClr val="dk1"/>
                          </a:solidFill>
                          <a:effectLst/>
                        </a:rPr>
                        <a:t>Ground (GND)</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Board PIN [9, 14, 20, 25, 30]: </a:t>
                      </a:r>
                      <a:r>
                        <a:rPr lang="en-US" sz="1600" b="0" kern="1200" dirty="0">
                          <a:solidFill>
                            <a:schemeClr val="dk1"/>
                          </a:solidFill>
                          <a:effectLst/>
                        </a:rPr>
                        <a:t>Ground (GND)</a:t>
                      </a:r>
                      <a:endParaRPr lang="en-US" sz="1600" b="1" dirty="0">
                        <a:latin typeface="+mn-lt"/>
                      </a:endParaRPr>
                    </a:p>
                  </a:txBody>
                  <a:tcPr anchor="ctr"/>
                </a:tc>
                <a:extLst>
                  <a:ext uri="{0D108BD9-81ED-4DB2-BD59-A6C34878D82A}">
                    <a16:rowId xmlns:a16="http://schemas.microsoft.com/office/drawing/2014/main" val="3539133669"/>
                  </a:ext>
                </a:extLst>
              </a:tr>
            </a:tbl>
          </a:graphicData>
        </a:graphic>
      </p:graphicFrame>
      <p:grpSp>
        <p:nvGrpSpPr>
          <p:cNvPr id="133" name="Group 132">
            <a:extLst>
              <a:ext uri="{FF2B5EF4-FFF2-40B4-BE49-F238E27FC236}">
                <a16:creationId xmlns:a16="http://schemas.microsoft.com/office/drawing/2014/main" id="{85C5882F-B177-A217-44F7-1DAB740A2BF6}"/>
              </a:ext>
            </a:extLst>
          </p:cNvPr>
          <p:cNvGrpSpPr/>
          <p:nvPr/>
        </p:nvGrpSpPr>
        <p:grpSpPr>
          <a:xfrm>
            <a:off x="560878" y="2887012"/>
            <a:ext cx="2341357" cy="2370059"/>
            <a:chOff x="581191" y="2902960"/>
            <a:chExt cx="2341357" cy="2370059"/>
          </a:xfrm>
        </p:grpSpPr>
        <p:pic>
          <p:nvPicPr>
            <p:cNvPr id="119" name="Picture 118">
              <a:extLst>
                <a:ext uri="{FF2B5EF4-FFF2-40B4-BE49-F238E27FC236}">
                  <a16:creationId xmlns:a16="http://schemas.microsoft.com/office/drawing/2014/main" id="{D2F3586B-D7B8-3292-9605-37177DB32223}"/>
                </a:ext>
              </a:extLst>
            </p:cNvPr>
            <p:cNvPicPr>
              <a:picLocks noChangeAspect="1"/>
            </p:cNvPicPr>
            <p:nvPr/>
          </p:nvPicPr>
          <p:blipFill rotWithShape="1">
            <a:blip r:embed="rId10"/>
            <a:srcRect l="72663" t="2657" b="72067"/>
            <a:stretch/>
          </p:blipFill>
          <p:spPr>
            <a:xfrm>
              <a:off x="582604" y="2902960"/>
              <a:ext cx="844852" cy="559650"/>
            </a:xfrm>
            <a:prstGeom prst="rect">
              <a:avLst/>
            </a:prstGeom>
          </p:spPr>
        </p:pic>
        <p:pic>
          <p:nvPicPr>
            <p:cNvPr id="120" name="Content Placeholder 7" descr="A green circuit board with white and black buttons&#10;&#10;Description automatically generated">
              <a:extLst>
                <a:ext uri="{FF2B5EF4-FFF2-40B4-BE49-F238E27FC236}">
                  <a16:creationId xmlns:a16="http://schemas.microsoft.com/office/drawing/2014/main" id="{4A1694BE-A480-F036-20D1-D7F6712389C8}"/>
                </a:ext>
              </a:extLst>
            </p:cNvPr>
            <p:cNvPicPr>
              <a:picLocks noChangeAspect="1"/>
            </p:cNvPicPr>
            <p:nvPr/>
          </p:nvPicPr>
          <p:blipFill>
            <a:blip r:embed="rId5"/>
            <a:stretch>
              <a:fillRect/>
            </a:stretch>
          </p:blipFill>
          <p:spPr>
            <a:xfrm rot="16200000">
              <a:off x="969457" y="3319927"/>
              <a:ext cx="1564826" cy="2341357"/>
            </a:xfrm>
            <a:prstGeom prst="rect">
              <a:avLst/>
            </a:prstGeom>
          </p:spPr>
        </p:pic>
        <p:sp>
          <p:nvSpPr>
            <p:cNvPr id="121" name="Oval 120">
              <a:extLst>
                <a:ext uri="{FF2B5EF4-FFF2-40B4-BE49-F238E27FC236}">
                  <a16:creationId xmlns:a16="http://schemas.microsoft.com/office/drawing/2014/main" id="{2B23C4B5-A28F-A5BE-9CFC-CB7A083BD320}"/>
                </a:ext>
              </a:extLst>
            </p:cNvPr>
            <p:cNvSpPr/>
            <p:nvPr/>
          </p:nvSpPr>
          <p:spPr>
            <a:xfrm>
              <a:off x="1039427" y="3744698"/>
              <a:ext cx="48120" cy="48120"/>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122" name="Oval 121">
              <a:extLst>
                <a:ext uri="{FF2B5EF4-FFF2-40B4-BE49-F238E27FC236}">
                  <a16:creationId xmlns:a16="http://schemas.microsoft.com/office/drawing/2014/main" id="{8032D16F-87CF-EE9F-6348-EEFC937C8478}"/>
                </a:ext>
              </a:extLst>
            </p:cNvPr>
            <p:cNvSpPr/>
            <p:nvPr/>
          </p:nvSpPr>
          <p:spPr>
            <a:xfrm>
              <a:off x="972970" y="3744698"/>
              <a:ext cx="48120" cy="4812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23" name="Oval 122">
              <a:extLst>
                <a:ext uri="{FF2B5EF4-FFF2-40B4-BE49-F238E27FC236}">
                  <a16:creationId xmlns:a16="http://schemas.microsoft.com/office/drawing/2014/main" id="{1DA86779-5687-6687-524E-CE8DF5B23AEB}"/>
                </a:ext>
              </a:extLst>
            </p:cNvPr>
            <p:cNvSpPr/>
            <p:nvPr/>
          </p:nvSpPr>
          <p:spPr>
            <a:xfrm>
              <a:off x="906513" y="3744698"/>
              <a:ext cx="48120" cy="4812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cxnSp>
          <p:nvCxnSpPr>
            <p:cNvPr id="124" name="Connector: Elbow 123">
              <a:extLst>
                <a:ext uri="{FF2B5EF4-FFF2-40B4-BE49-F238E27FC236}">
                  <a16:creationId xmlns:a16="http://schemas.microsoft.com/office/drawing/2014/main" id="{4BD64616-254A-6889-493E-BF5E6DC42DF6}"/>
                </a:ext>
              </a:extLst>
            </p:cNvPr>
            <p:cNvCxnSpPr>
              <a:cxnSpLocks/>
            </p:cNvCxnSpPr>
            <p:nvPr/>
          </p:nvCxnSpPr>
          <p:spPr>
            <a:xfrm rot="16200000" flipH="1">
              <a:off x="696862" y="3471842"/>
              <a:ext cx="289981" cy="18271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E0AE715A-388E-475C-2645-6E95D4A98DEB}"/>
                </a:ext>
              </a:extLst>
            </p:cNvPr>
            <p:cNvCxnSpPr>
              <a:cxnSpLocks/>
            </p:cNvCxnSpPr>
            <p:nvPr/>
          </p:nvCxnSpPr>
          <p:spPr>
            <a:xfrm rot="16200000" flipH="1">
              <a:off x="771156" y="3478525"/>
              <a:ext cx="289983" cy="169353"/>
            </a:xfrm>
            <a:prstGeom prst="bentConnector3">
              <a:avLst>
                <a:gd name="adj1" fmla="val 33429"/>
              </a:avLst>
            </a:prstGeom>
            <a:ln w="28575">
              <a:solidFill>
                <a:srgbClr val="FFCC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8B42EB48-C2A7-255B-315B-32FD4CB27A9D}"/>
                </a:ext>
              </a:extLst>
            </p:cNvPr>
            <p:cNvCxnSpPr>
              <a:cxnSpLocks/>
            </p:cNvCxnSpPr>
            <p:nvPr/>
          </p:nvCxnSpPr>
          <p:spPr>
            <a:xfrm rot="16200000" flipH="1">
              <a:off x="847803" y="3490814"/>
              <a:ext cx="289984" cy="144773"/>
            </a:xfrm>
            <a:prstGeom prst="bentConnector3">
              <a:avLst>
                <a:gd name="adj1" fmla="val 2173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65DE9295-0C86-1579-60B4-429565281CFB}"/>
                </a:ext>
              </a:extLst>
            </p:cNvPr>
            <p:cNvSpPr/>
            <p:nvPr/>
          </p:nvSpPr>
          <p:spPr>
            <a:xfrm>
              <a:off x="716458" y="3257087"/>
              <a:ext cx="71002" cy="156414"/>
            </a:xfrm>
            <a:prstGeom prst="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6C444363-FD20-6309-A667-AC7570E9B83B}"/>
                </a:ext>
              </a:extLst>
            </p:cNvPr>
            <p:cNvSpPr/>
            <p:nvPr/>
          </p:nvSpPr>
          <p:spPr>
            <a:xfrm>
              <a:off x="800176" y="3257087"/>
              <a:ext cx="71002" cy="156414"/>
            </a:xfrm>
            <a:prstGeom prst="rect">
              <a:avLst/>
            </a:prstGeom>
            <a:no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92D229EB-968A-487C-DC96-88F654CDCF90}"/>
                </a:ext>
              </a:extLst>
            </p:cNvPr>
            <p:cNvSpPr/>
            <p:nvPr/>
          </p:nvSpPr>
          <p:spPr>
            <a:xfrm>
              <a:off x="883954" y="3256784"/>
              <a:ext cx="70679" cy="15641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endParaRPr>
            </a:p>
          </p:txBody>
        </p:sp>
      </p:grpSp>
      <p:pic>
        <p:nvPicPr>
          <p:cNvPr id="130" name="Picture 129">
            <a:extLst>
              <a:ext uri="{FF2B5EF4-FFF2-40B4-BE49-F238E27FC236}">
                <a16:creationId xmlns:a16="http://schemas.microsoft.com/office/drawing/2014/main" id="{BA05CC3A-0497-BD96-816A-B7EA1191BB52}"/>
              </a:ext>
            </a:extLst>
          </p:cNvPr>
          <p:cNvPicPr>
            <a:picLocks noChangeAspect="1"/>
          </p:cNvPicPr>
          <p:nvPr/>
        </p:nvPicPr>
        <p:blipFill rotWithShape="1">
          <a:blip r:embed="rId11">
            <a:extLst>
              <a:ext uri="{BEBA8EAE-BF5A-486C-A8C5-ECC9F3942E4B}">
                <a14:imgProps xmlns:a14="http://schemas.microsoft.com/office/drawing/2010/main">
                  <a14:imgLayer r:embed="rId3">
                    <a14:imgEffect>
                      <a14:backgroundRemoval t="55910" b="85525" l="76689" r="99905">
                        <a14:foregroundMark x1="80875" y1="71580" x2="80599" y2="76908"/>
                        <a14:foregroundMark x1="79353" y1="71049" x2="80385" y2="76903"/>
                        <a14:foregroundMark x1="80580" y1="71540" x2="80269" y2="76900"/>
                        <a14:foregroundMark x1="79353" y1="71049" x2="79811" y2="76887"/>
                        <a14:foregroundMark x1="79924" y1="70518" x2="79310" y2="76874"/>
                        <a14:foregroundMark x1="80957" y1="71581" x2="81643" y2="76936"/>
                        <a14:foregroundMark x1="83920" y1="71049" x2="84727" y2="77018"/>
                        <a14:foregroundMark x1="82017" y1="73174" x2="79543" y2="72377"/>
                        <a14:foregroundMark x1="79543" y1="73440" x2="79695" y2="76884"/>
                        <a14:foregroundMark x1="78592" y1="71846" x2="79230" y2="76872"/>
                        <a14:foregroundMark x1="87389" y1="65005" x2="78021" y2="64542"/>
                        <a14:foregroundMark x1="76784" y1="60823" x2="77165" y2="66003"/>
                        <a14:foregroundMark x1="77450" y1="58167" x2="78211" y2="67331"/>
                        <a14:foregroundMark x1="76784" y1="61886" x2="76784" y2="68127"/>
                        <a14:foregroundMark x1="82969" y1="75033" x2="83564" y2="76987"/>
                        <a14:foregroundMark x1="95707" y1="64986" x2="96860" y2="66268"/>
                        <a14:foregroundMark x1="93097" y1="65518" x2="91817" y2="67065"/>
                        <a14:foregroundMark x1="92674" y1="67065" x2="93095" y2="67091"/>
                        <a14:foregroundMark x1="91627" y1="67331" x2="92985" y2="67331"/>
                        <a14:foregroundMark x1="91246" y1="67331" x2="92023" y2="67438"/>
                        <a14:foregroundMark x1="90676" y1="68127" x2="91695" y2="68167"/>
                        <a14:foregroundMark x1="91246" y1="65518" x2="91246" y2="69456"/>
                        <a14:foregroundMark x1="91056" y1="67331" x2="92155" y2="61526"/>
                        <a14:foregroundMark x1="94749" y1="59761" x2="96918" y2="59761"/>
                        <a14:foregroundMark x1="97734" y1="61176" x2="99144" y2="61355"/>
                        <a14:foregroundMark x1="92864" y1="60558" x2="96490" y2="61018"/>
                        <a14:foregroundMark x1="96662" y1="61396" x2="99334" y2="61089"/>
                        <a14:foregroundMark x1="99165" y1="59783" x2="99524" y2="59761"/>
                        <a14:foregroundMark x1="94621" y1="60061" x2="94970" y2="60040"/>
                        <a14:foregroundMark x1="90866" y1="61264" x2="90866" y2="61707"/>
                        <a14:foregroundMark x1="90866" y1="58699" x2="90866" y2="60694"/>
                        <a14:foregroundMark x1="91056" y1="59495" x2="91402" y2="59443"/>
                        <a14:foregroundMark x1="98192" y1="60823" x2="98763" y2="62948"/>
                        <a14:foregroundMark x1="97329" y1="62858" x2="97431" y2="62417"/>
                        <a14:foregroundMark x1="96480" y1="66534" x2="96838" y2="64986"/>
                        <a14:backgroundMark x1="98002" y1="65737" x2="99905" y2="65737"/>
                        <a14:backgroundMark x1="97431" y1="63081" x2="92864" y2="63081"/>
                        <a14:backgroundMark x1="94577" y1="63612" x2="90105" y2="63612"/>
                        <a14:backgroundMark x1="88963" y1="64409" x2="89153" y2="66268"/>
                        <a14:backgroundMark x1="95718" y1="57503" x2="99905" y2="58300"/>
                        <a14:backgroundMark x1="95338" y1="57769" x2="94006" y2="58300"/>
                        <a14:backgroundMark x1="93625" y1="58566" x2="92674" y2="58566"/>
                        <a14:backgroundMark x1="86489" y1="83533" x2="76784" y2="80611"/>
                        <a14:backgroundMark x1="86679" y1="81142" x2="73549" y2="80876"/>
                        <a14:backgroundMark x1="83349" y1="84329" x2="84681" y2="83267"/>
                        <a14:backgroundMark x1="82017" y1="69854" x2="79543" y2="69588"/>
                        <a14:backgroundMark x1="83920" y1="88712" x2="83349" y2="84861"/>
                        <a14:backgroundMark x1="85347" y1="77822" x2="79353" y2="92430"/>
                        <a14:backgroundMark x1="88011" y1="83267" x2="86870" y2="80345"/>
                        <a14:backgroundMark x1="87441" y1="81408" x2="70124" y2="79814"/>
                        <a14:backgroundMark x1="83349" y1="82736" x2="72598" y2="81673"/>
                        <a14:backgroundMark x1="81827" y1="82205" x2="72407" y2="79283"/>
                        <a14:backgroundMark x1="77640" y1="78752" x2="87631" y2="79017"/>
                        <a14:backgroundMark x1="91437" y1="59363" x2="95147" y2="58831"/>
                        <a14:backgroundMark x1="93245" y1="60691" x2="93245" y2="60691"/>
                        <a14:backgroundMark x1="94957" y1="59894" x2="94957" y2="59894"/>
                        <a14:backgroundMark x1="92198" y1="69057" x2="96480" y2="69057"/>
                        <a14:backgroundMark x1="91056" y1="69588" x2="99144" y2="69323"/>
                      </a14:backgroundRemoval>
                    </a14:imgEffect>
                  </a14:imgLayer>
                </a14:imgProps>
              </a:ext>
            </a:extLst>
          </a:blip>
          <a:srcRect l="74997" t="53496" r="10820" b="30636"/>
          <a:stretch/>
        </p:blipFill>
        <p:spPr>
          <a:xfrm>
            <a:off x="3279963" y="5515414"/>
            <a:ext cx="479237" cy="384185"/>
          </a:xfrm>
          <a:prstGeom prst="rect">
            <a:avLst/>
          </a:prstGeom>
        </p:spPr>
      </p:pic>
      <p:cxnSp>
        <p:nvCxnSpPr>
          <p:cNvPr id="135" name="Straight Connector 134">
            <a:extLst>
              <a:ext uri="{FF2B5EF4-FFF2-40B4-BE49-F238E27FC236}">
                <a16:creationId xmlns:a16="http://schemas.microsoft.com/office/drawing/2014/main" id="{AC840EDF-8BFE-7EFF-2C27-035498490B0B}"/>
              </a:ext>
            </a:extLst>
          </p:cNvPr>
          <p:cNvCxnSpPr>
            <a:cxnSpLocks/>
            <a:endCxn id="5" idx="2"/>
          </p:cNvCxnSpPr>
          <p:nvPr/>
        </p:nvCxnSpPr>
        <p:spPr>
          <a:xfrm flipH="1" flipV="1">
            <a:off x="6096001" y="1283031"/>
            <a:ext cx="17763" cy="414134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919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8146E-91E5-0535-182F-2275994E2646}"/>
              </a:ext>
            </a:extLst>
          </p:cNvPr>
          <p:cNvSpPr>
            <a:spLocks noGrp="1"/>
          </p:cNvSpPr>
          <p:nvPr>
            <p:ph type="title"/>
          </p:nvPr>
        </p:nvSpPr>
        <p:spPr>
          <a:xfrm>
            <a:off x="451653" y="729658"/>
            <a:ext cx="11029616" cy="988332"/>
          </a:xfrm>
        </p:spPr>
        <p:txBody>
          <a:bodyPr anchor="ctr"/>
          <a:lstStyle/>
          <a:p>
            <a:r>
              <a:rPr lang="en-US" dirty="0"/>
              <a:t>Validate setup</a:t>
            </a:r>
          </a:p>
        </p:txBody>
      </p:sp>
      <p:sp>
        <p:nvSpPr>
          <p:cNvPr id="6" name="Text Placeholder 5">
            <a:extLst>
              <a:ext uri="{FF2B5EF4-FFF2-40B4-BE49-F238E27FC236}">
                <a16:creationId xmlns:a16="http://schemas.microsoft.com/office/drawing/2014/main" id="{C8E914D1-6196-EE44-AED2-F0C897AD1494}"/>
              </a:ext>
            </a:extLst>
          </p:cNvPr>
          <p:cNvSpPr>
            <a:spLocks noGrp="1"/>
          </p:cNvSpPr>
          <p:nvPr>
            <p:ph type="body" idx="1"/>
          </p:nvPr>
        </p:nvSpPr>
        <p:spPr>
          <a:xfrm>
            <a:off x="451651" y="1707753"/>
            <a:ext cx="5006839" cy="557784"/>
          </a:xfrm>
        </p:spPr>
        <p:txBody>
          <a:bodyPr/>
          <a:lstStyle/>
          <a:p>
            <a:r>
              <a:rPr lang="en-US" dirty="0"/>
              <a:t>TTL/RS262</a:t>
            </a:r>
          </a:p>
        </p:txBody>
      </p:sp>
      <p:sp>
        <p:nvSpPr>
          <p:cNvPr id="2" name="Content Placeholder 1">
            <a:extLst>
              <a:ext uri="{FF2B5EF4-FFF2-40B4-BE49-F238E27FC236}">
                <a16:creationId xmlns:a16="http://schemas.microsoft.com/office/drawing/2014/main" id="{D3B11B5D-A8C1-2C31-6A27-054D7B26DB8C}"/>
              </a:ext>
            </a:extLst>
          </p:cNvPr>
          <p:cNvSpPr>
            <a:spLocks noGrp="1"/>
          </p:cNvSpPr>
          <p:nvPr>
            <p:ph sz="half" idx="2"/>
          </p:nvPr>
        </p:nvSpPr>
        <p:spPr>
          <a:xfrm>
            <a:off x="451654" y="2382915"/>
            <a:ext cx="5006838" cy="682703"/>
          </a:xfrm>
        </p:spPr>
        <p:txBody>
          <a:bodyPr>
            <a:normAutofit/>
          </a:bodyPr>
          <a:lstStyle/>
          <a:p>
            <a:pPr marL="0" indent="0">
              <a:buNone/>
            </a:pPr>
            <a:r>
              <a:rPr lang="pt-BR" sz="1400" b="0" i="0" dirty="0">
                <a:solidFill>
                  <a:srgbClr val="545454"/>
                </a:solidFill>
                <a:effectLst/>
                <a:highlight>
                  <a:srgbClr val="FEFEFE"/>
                </a:highlight>
                <a:latin typeface="Consolas" panose="020B0609020204030204" pitchFamily="49" charset="0"/>
              </a:rPr>
              <a:t>stty </a:t>
            </a:r>
            <a:r>
              <a:rPr lang="pt-BR" sz="1400" b="0" i="0" dirty="0">
                <a:solidFill>
                  <a:srgbClr val="545454"/>
                </a:solidFill>
                <a:effectLst/>
                <a:latin typeface="Consolas" panose="020B0609020204030204" pitchFamily="49" charset="0"/>
              </a:rPr>
              <a:t>-</a:t>
            </a:r>
            <a:r>
              <a:rPr lang="pt-BR" sz="1400" b="0" i="0" dirty="0">
                <a:solidFill>
                  <a:srgbClr val="AA5D00"/>
                </a:solidFill>
                <a:effectLst/>
                <a:latin typeface="Consolas" panose="020B0609020204030204" pitchFamily="49" charset="0"/>
              </a:rPr>
              <a:t>F</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serial0 </a:t>
            </a:r>
            <a:r>
              <a:rPr lang="pt-BR" sz="1400" dirty="0">
                <a:solidFill>
                  <a:srgbClr val="AA5D00"/>
                </a:solidFill>
                <a:highlight>
                  <a:srgbClr val="FEFEFE"/>
                </a:highlight>
                <a:latin typeface="Consolas" panose="020B0609020204030204" pitchFamily="49" charset="0"/>
              </a:rPr>
              <a:t>96</a:t>
            </a:r>
            <a:r>
              <a:rPr lang="pt-BR" sz="1400" b="0" i="0" dirty="0">
                <a:solidFill>
                  <a:srgbClr val="AA5D00"/>
                </a:solidFill>
                <a:effectLst/>
                <a:latin typeface="Consolas" panose="020B0609020204030204" pitchFamily="49" charset="0"/>
              </a:rPr>
              <a:t>00</a:t>
            </a:r>
            <a:endParaRPr lang="pt-BR" sz="1400" dirty="0">
              <a:solidFill>
                <a:srgbClr val="545454"/>
              </a:solidFill>
              <a:highlight>
                <a:srgbClr val="FEFEFE"/>
              </a:highlight>
              <a:latin typeface="Consolas" panose="020B0609020204030204" pitchFamily="49" charset="0"/>
            </a:endParaRPr>
          </a:p>
          <a:p>
            <a:pPr marL="0" indent="0">
              <a:buNone/>
            </a:pPr>
            <a:r>
              <a:rPr lang="pt-BR" sz="1400" b="0" i="0" dirty="0">
                <a:solidFill>
                  <a:srgbClr val="545454"/>
                </a:solidFill>
                <a:effectLst/>
                <a:highlight>
                  <a:srgbClr val="FEFEFE"/>
                </a:highlight>
                <a:latin typeface="Consolas" panose="020B0609020204030204" pitchFamily="49" charset="0"/>
              </a:rPr>
              <a:t>echo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e </a:t>
            </a:r>
            <a:r>
              <a:rPr lang="pt-BR" sz="1400" b="0" i="0" dirty="0">
                <a:solidFill>
                  <a:srgbClr val="008000"/>
                </a:solidFill>
                <a:effectLst/>
                <a:latin typeface="Consolas" panose="020B0609020204030204" pitchFamily="49" charset="0"/>
              </a:rPr>
              <a:t>"This is a test.\\n\\n\\n"</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&gt;</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serial0</a:t>
            </a:r>
            <a:endParaRPr lang="en-US" sz="1400" dirty="0"/>
          </a:p>
        </p:txBody>
      </p:sp>
      <p:sp>
        <p:nvSpPr>
          <p:cNvPr id="8" name="Text Placeholder 7">
            <a:extLst>
              <a:ext uri="{FF2B5EF4-FFF2-40B4-BE49-F238E27FC236}">
                <a16:creationId xmlns:a16="http://schemas.microsoft.com/office/drawing/2014/main" id="{E2F9B3BA-348A-6CDE-B485-C9EC2CB4861F}"/>
              </a:ext>
            </a:extLst>
          </p:cNvPr>
          <p:cNvSpPr>
            <a:spLocks noGrp="1"/>
          </p:cNvSpPr>
          <p:nvPr>
            <p:ph type="body" sz="quarter" idx="3"/>
          </p:nvPr>
        </p:nvSpPr>
        <p:spPr>
          <a:xfrm>
            <a:off x="451650" y="3613165"/>
            <a:ext cx="5006838" cy="553373"/>
          </a:xfrm>
        </p:spPr>
        <p:txBody>
          <a:bodyPr/>
          <a:lstStyle/>
          <a:p>
            <a:r>
              <a:rPr lang="en-US" dirty="0"/>
              <a:t>USB</a:t>
            </a:r>
          </a:p>
        </p:txBody>
      </p:sp>
      <p:sp>
        <p:nvSpPr>
          <p:cNvPr id="3" name="Content Placeholder 2">
            <a:extLst>
              <a:ext uri="{FF2B5EF4-FFF2-40B4-BE49-F238E27FC236}">
                <a16:creationId xmlns:a16="http://schemas.microsoft.com/office/drawing/2014/main" id="{4F40A1BC-543B-DA00-4507-FFEA32016720}"/>
              </a:ext>
            </a:extLst>
          </p:cNvPr>
          <p:cNvSpPr>
            <a:spLocks noGrp="1"/>
          </p:cNvSpPr>
          <p:nvPr>
            <p:ph sz="quarter" idx="4"/>
          </p:nvPr>
        </p:nvSpPr>
        <p:spPr>
          <a:xfrm>
            <a:off x="451648" y="4288326"/>
            <a:ext cx="5006839" cy="850960"/>
          </a:xfrm>
        </p:spPr>
        <p:txBody>
          <a:bodyPr>
            <a:normAutofit/>
          </a:bodyPr>
          <a:lstStyle/>
          <a:p>
            <a:pPr marL="0" indent="0">
              <a:buNone/>
            </a:pPr>
            <a:r>
              <a:rPr lang="pt-BR" sz="1400" b="0" i="0" dirty="0">
                <a:solidFill>
                  <a:srgbClr val="545454"/>
                </a:solidFill>
                <a:effectLst/>
                <a:highlight>
                  <a:srgbClr val="FEFEFE"/>
                </a:highlight>
                <a:latin typeface="Consolas" panose="020B0609020204030204" pitchFamily="49" charset="0"/>
              </a:rPr>
              <a:t>sudo chmod </a:t>
            </a:r>
            <a:r>
              <a:rPr lang="pt-BR" sz="1400" b="0" i="0" dirty="0">
                <a:solidFill>
                  <a:srgbClr val="AA5D00"/>
                </a:solidFill>
                <a:effectLst/>
                <a:latin typeface="Consolas" panose="020B0609020204030204" pitchFamily="49" charset="0"/>
              </a:rPr>
              <a:t>777</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usb</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lp0</a:t>
            </a:r>
          </a:p>
          <a:p>
            <a:pPr marL="0" indent="0">
              <a:buNone/>
            </a:pPr>
            <a:r>
              <a:rPr lang="pt-BR" sz="1400" b="0" i="0" dirty="0">
                <a:solidFill>
                  <a:srgbClr val="545454"/>
                </a:solidFill>
                <a:effectLst/>
                <a:highlight>
                  <a:srgbClr val="FEFEFE"/>
                </a:highlight>
                <a:latin typeface="Consolas" panose="020B0609020204030204" pitchFamily="49" charset="0"/>
              </a:rPr>
              <a:t>echo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e </a:t>
            </a:r>
            <a:r>
              <a:rPr lang="pt-BR" sz="1400" b="0" i="0" dirty="0">
                <a:solidFill>
                  <a:srgbClr val="008000"/>
                </a:solidFill>
                <a:effectLst/>
                <a:latin typeface="Consolas" panose="020B0609020204030204" pitchFamily="49" charset="0"/>
              </a:rPr>
              <a:t>"This is a test.\\n\\n\\n"</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&gt;</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usb</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lp0</a:t>
            </a:r>
            <a:endParaRPr lang="en-US" sz="1400" dirty="0"/>
          </a:p>
        </p:txBody>
      </p:sp>
      <p:cxnSp>
        <p:nvCxnSpPr>
          <p:cNvPr id="135" name="Straight Connector 134">
            <a:extLst>
              <a:ext uri="{FF2B5EF4-FFF2-40B4-BE49-F238E27FC236}">
                <a16:creationId xmlns:a16="http://schemas.microsoft.com/office/drawing/2014/main" id="{AC840EDF-8BFE-7EFF-2C27-035498490B0B}"/>
              </a:ext>
            </a:extLst>
          </p:cNvPr>
          <p:cNvCxnSpPr>
            <a:cxnSpLocks/>
          </p:cNvCxnSpPr>
          <p:nvPr/>
        </p:nvCxnSpPr>
        <p:spPr>
          <a:xfrm flipH="1" flipV="1">
            <a:off x="5458488" y="1717675"/>
            <a:ext cx="17764" cy="4515485"/>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EAD4BA-7924-AB3E-D807-019DA2EDD961}"/>
              </a:ext>
            </a:extLst>
          </p:cNvPr>
          <p:cNvSpPr txBox="1"/>
          <p:nvPr/>
        </p:nvSpPr>
        <p:spPr>
          <a:xfrm>
            <a:off x="451650" y="6397127"/>
            <a:ext cx="10673549" cy="369332"/>
          </a:xfrm>
          <a:prstGeom prst="rect">
            <a:avLst/>
          </a:prstGeom>
          <a:noFill/>
        </p:spPr>
        <p:txBody>
          <a:bodyPr wrap="square">
            <a:spAutoFit/>
          </a:bodyPr>
          <a:lstStyle/>
          <a:p>
            <a:r>
              <a:rPr lang="en-US" dirty="0"/>
              <a:t>Source:  </a:t>
            </a:r>
            <a:r>
              <a:rPr lang="en-US" sz="1400" dirty="0">
                <a:hlinkClick r:id="rId2"/>
              </a:rPr>
              <a:t>Networked Thermal Printer using Raspberry Pi and CUPS &gt; Connect and Configure Printer - Get to Know Your Printer</a:t>
            </a:r>
            <a:endParaRPr lang="en-US" dirty="0"/>
          </a:p>
        </p:txBody>
      </p:sp>
      <p:sp>
        <p:nvSpPr>
          <p:cNvPr id="21" name="Text Placeholder 7">
            <a:extLst>
              <a:ext uri="{FF2B5EF4-FFF2-40B4-BE49-F238E27FC236}">
                <a16:creationId xmlns:a16="http://schemas.microsoft.com/office/drawing/2014/main" id="{A4096C36-E045-3DF8-6B10-9FED2B02BD2A}"/>
              </a:ext>
            </a:extLst>
          </p:cNvPr>
          <p:cNvSpPr txBox="1">
            <a:spLocks/>
          </p:cNvSpPr>
          <p:nvPr/>
        </p:nvSpPr>
        <p:spPr>
          <a:xfrm>
            <a:off x="451650" y="5843754"/>
            <a:ext cx="5194770" cy="553373"/>
          </a:xfrm>
          <a:prstGeom prst="rect">
            <a:avLst/>
          </a:prstGeom>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dirty="0"/>
              <a:t>In demo I’ll use USB</a:t>
            </a:r>
          </a:p>
        </p:txBody>
      </p:sp>
      <p:sp>
        <p:nvSpPr>
          <p:cNvPr id="27" name="TextBox 26">
            <a:extLst>
              <a:ext uri="{FF2B5EF4-FFF2-40B4-BE49-F238E27FC236}">
                <a16:creationId xmlns:a16="http://schemas.microsoft.com/office/drawing/2014/main" id="{8011752E-BD50-5189-4778-F678DA369E44}"/>
              </a:ext>
            </a:extLst>
          </p:cNvPr>
          <p:cNvSpPr txBox="1"/>
          <p:nvPr/>
        </p:nvSpPr>
        <p:spPr>
          <a:xfrm>
            <a:off x="8564839" y="2259277"/>
            <a:ext cx="3350279" cy="2862322"/>
          </a:xfrm>
          <a:prstGeom prst="rect">
            <a:avLst/>
          </a:prstGeom>
          <a:noFill/>
        </p:spPr>
        <p:txBody>
          <a:bodyPr wrap="square">
            <a:spAutoFit/>
          </a:bodyPr>
          <a:lstStyle/>
          <a:p>
            <a:r>
              <a:rPr lang="en-US" sz="1200" dirty="0"/>
              <a:t>def </a:t>
            </a:r>
            <a:r>
              <a:rPr lang="en-US" sz="1200" dirty="0" err="1"/>
              <a:t>print_to_usb</a:t>
            </a:r>
            <a:r>
              <a:rPr lang="en-US" sz="1200" dirty="0"/>
              <a:t>(text):</a:t>
            </a:r>
          </a:p>
          <a:p>
            <a:r>
              <a:rPr lang="en-US" sz="1200" dirty="0"/>
              <a:t>    try:</a:t>
            </a:r>
          </a:p>
          <a:p>
            <a:r>
              <a:rPr lang="en-US" sz="1200" dirty="0"/>
              <a:t>        # Open the USB printer device for writing</a:t>
            </a:r>
          </a:p>
          <a:p>
            <a:r>
              <a:rPr lang="en-US" sz="1200" dirty="0"/>
              <a:t>        with open('/dev/</a:t>
            </a:r>
            <a:r>
              <a:rPr lang="en-US" sz="1200" dirty="0" err="1"/>
              <a:t>usb</a:t>
            </a:r>
            <a:r>
              <a:rPr lang="en-US" sz="1200" dirty="0"/>
              <a:t>/lp0', '</a:t>
            </a:r>
            <a:r>
              <a:rPr lang="en-US" sz="1200" dirty="0" err="1"/>
              <a:t>wb</a:t>
            </a:r>
            <a:r>
              <a:rPr lang="en-US" sz="1200" dirty="0"/>
              <a:t>') as </a:t>
            </a:r>
            <a:r>
              <a:rPr lang="en-US" sz="1200" dirty="0" err="1"/>
              <a:t>usb_printer</a:t>
            </a:r>
            <a:r>
              <a:rPr lang="en-US" sz="1200" dirty="0"/>
              <a:t>:</a:t>
            </a:r>
          </a:p>
          <a:p>
            <a:r>
              <a:rPr lang="en-US" sz="1200" dirty="0"/>
              <a:t>            # Write the text to the printer</a:t>
            </a:r>
          </a:p>
          <a:p>
            <a:r>
              <a:rPr lang="en-US" sz="1200" dirty="0"/>
              <a:t>            </a:t>
            </a:r>
            <a:r>
              <a:rPr lang="en-US" sz="1200" dirty="0" err="1"/>
              <a:t>usb_printer.write</a:t>
            </a:r>
            <a:r>
              <a:rPr lang="en-US" sz="1200" dirty="0"/>
              <a:t>(</a:t>
            </a:r>
            <a:r>
              <a:rPr lang="en-US" sz="1200" dirty="0" err="1"/>
              <a:t>text.encode</a:t>
            </a:r>
            <a:r>
              <a:rPr lang="en-US" sz="1200" dirty="0"/>
              <a:t>('utf-8'))</a:t>
            </a:r>
          </a:p>
          <a:p>
            <a:r>
              <a:rPr lang="en-US" sz="1200" dirty="0"/>
              <a:t>        print("Printed successfully.")</a:t>
            </a:r>
          </a:p>
          <a:p>
            <a:r>
              <a:rPr lang="en-US" sz="1200" dirty="0"/>
              <a:t>    except Exception as e:</a:t>
            </a:r>
          </a:p>
          <a:p>
            <a:r>
              <a:rPr lang="en-US" sz="1200" dirty="0"/>
              <a:t>        print("Error:", e)</a:t>
            </a:r>
          </a:p>
          <a:p>
            <a:endParaRPr lang="en-US" sz="1200" dirty="0"/>
          </a:p>
          <a:p>
            <a:r>
              <a:rPr lang="en-US" sz="1200" dirty="0"/>
              <a:t># Example text to print</a:t>
            </a:r>
          </a:p>
          <a:p>
            <a:r>
              <a:rPr lang="en-US" sz="1200" dirty="0" err="1"/>
              <a:t>text_to_print</a:t>
            </a:r>
            <a:r>
              <a:rPr lang="en-US" sz="1200" dirty="0"/>
              <a:t> = "This is a test.\n\n\n"</a:t>
            </a:r>
          </a:p>
          <a:p>
            <a:endParaRPr lang="en-US" sz="1200" dirty="0"/>
          </a:p>
          <a:p>
            <a:r>
              <a:rPr lang="en-US" sz="1200" dirty="0"/>
              <a:t># Call the function to print</a:t>
            </a:r>
          </a:p>
          <a:p>
            <a:r>
              <a:rPr lang="en-US" sz="1200" dirty="0" err="1"/>
              <a:t>print_to_usb</a:t>
            </a:r>
            <a:r>
              <a:rPr lang="en-US" sz="1200" dirty="0"/>
              <a:t>(</a:t>
            </a:r>
            <a:r>
              <a:rPr lang="en-US" sz="1200" dirty="0" err="1"/>
              <a:t>text_to_print</a:t>
            </a:r>
            <a:r>
              <a:rPr lang="en-US" sz="1200" dirty="0"/>
              <a:t>)</a:t>
            </a:r>
          </a:p>
        </p:txBody>
      </p:sp>
      <p:sp>
        <p:nvSpPr>
          <p:cNvPr id="28" name="Text Placeholder 7">
            <a:extLst>
              <a:ext uri="{FF2B5EF4-FFF2-40B4-BE49-F238E27FC236}">
                <a16:creationId xmlns:a16="http://schemas.microsoft.com/office/drawing/2014/main" id="{C825C67F-D33D-1DF2-D867-F7332099939A}"/>
              </a:ext>
            </a:extLst>
          </p:cNvPr>
          <p:cNvSpPr txBox="1">
            <a:spLocks/>
          </p:cNvSpPr>
          <p:nvPr/>
        </p:nvSpPr>
        <p:spPr>
          <a:xfrm>
            <a:off x="8564837" y="1707753"/>
            <a:ext cx="3350279" cy="553373"/>
          </a:xfrm>
          <a:prstGeom prst="rect">
            <a:avLst/>
          </a:prstGeom>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dirty="0"/>
              <a:t>USB</a:t>
            </a:r>
          </a:p>
        </p:txBody>
      </p:sp>
      <p:sp>
        <p:nvSpPr>
          <p:cNvPr id="32" name="TextBox 31">
            <a:extLst>
              <a:ext uri="{FF2B5EF4-FFF2-40B4-BE49-F238E27FC236}">
                <a16:creationId xmlns:a16="http://schemas.microsoft.com/office/drawing/2014/main" id="{52E91A17-40CA-EF40-F1B7-B3747BB27E47}"/>
              </a:ext>
            </a:extLst>
          </p:cNvPr>
          <p:cNvSpPr txBox="1"/>
          <p:nvPr/>
        </p:nvSpPr>
        <p:spPr>
          <a:xfrm>
            <a:off x="5476252" y="2174891"/>
            <a:ext cx="3088587" cy="4154984"/>
          </a:xfrm>
          <a:prstGeom prst="rect">
            <a:avLst/>
          </a:prstGeom>
          <a:noFill/>
        </p:spPr>
        <p:txBody>
          <a:bodyPr wrap="square">
            <a:spAutoFit/>
          </a:bodyPr>
          <a:lstStyle/>
          <a:p>
            <a:r>
              <a:rPr lang="en-US" sz="1200" dirty="0"/>
              <a:t>import serial</a:t>
            </a:r>
          </a:p>
          <a:p>
            <a:endParaRPr lang="en-US" sz="1200" dirty="0"/>
          </a:p>
          <a:p>
            <a:r>
              <a:rPr lang="en-US" sz="1200" dirty="0"/>
              <a:t>def </a:t>
            </a:r>
            <a:r>
              <a:rPr lang="en-US" sz="1200" dirty="0" err="1"/>
              <a:t>print_to_serial</a:t>
            </a:r>
            <a:r>
              <a:rPr lang="en-US" sz="1200" dirty="0"/>
              <a:t>(text):</a:t>
            </a:r>
          </a:p>
          <a:p>
            <a:r>
              <a:rPr lang="en-US" sz="1200" dirty="0"/>
              <a:t>    try:</a:t>
            </a:r>
          </a:p>
          <a:p>
            <a:r>
              <a:rPr lang="en-US" sz="1200" dirty="0"/>
              <a:t>        # Open the serial port at 9600 baud rate</a:t>
            </a:r>
          </a:p>
          <a:p>
            <a:r>
              <a:rPr lang="en-US" sz="1200" dirty="0"/>
              <a:t>        ser = </a:t>
            </a:r>
            <a:r>
              <a:rPr lang="en-US" sz="1200" dirty="0" err="1"/>
              <a:t>serial.Serial</a:t>
            </a:r>
            <a:r>
              <a:rPr lang="en-US" sz="1200" dirty="0"/>
              <a:t>('/dev/serial0', 9600)</a:t>
            </a:r>
          </a:p>
          <a:p>
            <a:r>
              <a:rPr lang="en-US" sz="1200" dirty="0"/>
              <a:t>        </a:t>
            </a:r>
          </a:p>
          <a:p>
            <a:r>
              <a:rPr lang="en-US" sz="1200" dirty="0"/>
              <a:t>        # Write the text to the serial port</a:t>
            </a:r>
          </a:p>
          <a:p>
            <a:r>
              <a:rPr lang="en-US" sz="1200" dirty="0"/>
              <a:t>        </a:t>
            </a:r>
            <a:r>
              <a:rPr lang="en-US" sz="1200" dirty="0" err="1"/>
              <a:t>ser.write</a:t>
            </a:r>
            <a:r>
              <a:rPr lang="en-US" sz="1200" dirty="0"/>
              <a:t>(</a:t>
            </a:r>
            <a:r>
              <a:rPr lang="en-US" sz="1200" dirty="0" err="1"/>
              <a:t>text.encode</a:t>
            </a:r>
            <a:r>
              <a:rPr lang="en-US" sz="1200" dirty="0"/>
              <a:t>('utf-8'))</a:t>
            </a:r>
          </a:p>
          <a:p>
            <a:r>
              <a:rPr lang="en-US" sz="1200" dirty="0"/>
              <a:t>        </a:t>
            </a:r>
          </a:p>
          <a:p>
            <a:r>
              <a:rPr lang="en-US" sz="1200" dirty="0"/>
              <a:t>        # Close the serial port</a:t>
            </a:r>
          </a:p>
          <a:p>
            <a:r>
              <a:rPr lang="en-US" sz="1200" dirty="0"/>
              <a:t>        </a:t>
            </a:r>
            <a:r>
              <a:rPr lang="en-US" sz="1200" dirty="0" err="1"/>
              <a:t>ser.close</a:t>
            </a:r>
            <a:r>
              <a:rPr lang="en-US" sz="1200" dirty="0"/>
              <a:t>()</a:t>
            </a:r>
          </a:p>
          <a:p>
            <a:r>
              <a:rPr lang="en-US" sz="1200" dirty="0"/>
              <a:t>        </a:t>
            </a:r>
          </a:p>
          <a:p>
            <a:r>
              <a:rPr lang="en-US" sz="1200" dirty="0"/>
              <a:t>        print("Printed successfully.")</a:t>
            </a:r>
          </a:p>
          <a:p>
            <a:r>
              <a:rPr lang="en-US" sz="1200" dirty="0"/>
              <a:t>    except Exception as e:</a:t>
            </a:r>
          </a:p>
          <a:p>
            <a:r>
              <a:rPr lang="en-US" sz="1200" dirty="0"/>
              <a:t>        print("Error:", e)</a:t>
            </a:r>
          </a:p>
          <a:p>
            <a:endParaRPr lang="en-US" sz="1200" dirty="0"/>
          </a:p>
          <a:p>
            <a:r>
              <a:rPr lang="en-US" sz="1200" dirty="0"/>
              <a:t># Example text to print</a:t>
            </a:r>
          </a:p>
          <a:p>
            <a:r>
              <a:rPr lang="en-US" sz="1200" dirty="0" err="1"/>
              <a:t>text_to_print</a:t>
            </a:r>
            <a:r>
              <a:rPr lang="en-US" sz="1200" dirty="0"/>
              <a:t> = "This is a test.\n\n\n"</a:t>
            </a:r>
          </a:p>
          <a:p>
            <a:endParaRPr lang="en-US" sz="1200" dirty="0"/>
          </a:p>
          <a:p>
            <a:r>
              <a:rPr lang="en-US" sz="1200" dirty="0"/>
              <a:t># Call the function to print</a:t>
            </a:r>
          </a:p>
          <a:p>
            <a:r>
              <a:rPr lang="en-US" sz="1200" dirty="0" err="1"/>
              <a:t>print_to_serial</a:t>
            </a:r>
            <a:r>
              <a:rPr lang="en-US" sz="1200" dirty="0"/>
              <a:t>(</a:t>
            </a:r>
            <a:r>
              <a:rPr lang="en-US" sz="1200" dirty="0" err="1"/>
              <a:t>text_to_print</a:t>
            </a:r>
            <a:r>
              <a:rPr lang="en-US" sz="1200" dirty="0"/>
              <a:t>)</a:t>
            </a:r>
          </a:p>
        </p:txBody>
      </p:sp>
      <p:sp>
        <p:nvSpPr>
          <p:cNvPr id="33" name="Text Placeholder 5">
            <a:extLst>
              <a:ext uri="{FF2B5EF4-FFF2-40B4-BE49-F238E27FC236}">
                <a16:creationId xmlns:a16="http://schemas.microsoft.com/office/drawing/2014/main" id="{8D48E32B-3311-BAD5-E9D4-4F1D24EC84D4}"/>
              </a:ext>
            </a:extLst>
          </p:cNvPr>
          <p:cNvSpPr txBox="1">
            <a:spLocks/>
          </p:cNvSpPr>
          <p:nvPr/>
        </p:nvSpPr>
        <p:spPr>
          <a:xfrm>
            <a:off x="5476252" y="1617107"/>
            <a:ext cx="3088587" cy="557784"/>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dirty="0"/>
              <a:t>TTL/RS262</a:t>
            </a:r>
          </a:p>
        </p:txBody>
      </p:sp>
    </p:spTree>
    <p:extLst>
      <p:ext uri="{BB962C8B-B14F-4D97-AF65-F5344CB8AC3E}">
        <p14:creationId xmlns:p14="http://schemas.microsoft.com/office/powerpoint/2010/main" val="222647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8146E-91E5-0535-182F-2275994E2646}"/>
              </a:ext>
            </a:extLst>
          </p:cNvPr>
          <p:cNvSpPr>
            <a:spLocks noGrp="1"/>
          </p:cNvSpPr>
          <p:nvPr>
            <p:ph type="title"/>
          </p:nvPr>
        </p:nvSpPr>
        <p:spPr/>
        <p:txBody>
          <a:bodyPr anchor="ctr">
            <a:normAutofit/>
          </a:bodyPr>
          <a:lstStyle/>
          <a:p>
            <a:r>
              <a:rPr lang="en-US" dirty="0"/>
              <a:t>After the setup has been Validated:</a:t>
            </a:r>
            <a:br>
              <a:rPr lang="en-US" b="0" i="0" dirty="0">
                <a:solidFill>
                  <a:srgbClr val="333333"/>
                </a:solidFill>
                <a:effectLst/>
                <a:highlight>
                  <a:srgbClr val="FFFFFF"/>
                </a:highlight>
                <a:latin typeface="proxima nova"/>
              </a:rPr>
            </a:br>
            <a:r>
              <a:rPr lang="en-US" b="0" i="0" dirty="0">
                <a:solidFill>
                  <a:srgbClr val="333333"/>
                </a:solidFill>
                <a:effectLst/>
                <a:highlight>
                  <a:srgbClr val="FFFFFF"/>
                </a:highlight>
                <a:latin typeface="proxima nova"/>
              </a:rPr>
              <a:t>Commence Major Installation!</a:t>
            </a:r>
            <a:endParaRPr lang="en-US" dirty="0"/>
          </a:p>
        </p:txBody>
      </p:sp>
      <p:sp>
        <p:nvSpPr>
          <p:cNvPr id="8" name="Text Placeholder 7">
            <a:extLst>
              <a:ext uri="{FF2B5EF4-FFF2-40B4-BE49-F238E27FC236}">
                <a16:creationId xmlns:a16="http://schemas.microsoft.com/office/drawing/2014/main" id="{E2F9B3BA-348A-6CDE-B485-C9EC2CB4861F}"/>
              </a:ext>
            </a:extLst>
          </p:cNvPr>
          <p:cNvSpPr>
            <a:spLocks noGrp="1"/>
          </p:cNvSpPr>
          <p:nvPr>
            <p:ph idx="1"/>
          </p:nvPr>
        </p:nvSpPr>
        <p:spPr/>
        <p:txBody>
          <a:bodyPr>
            <a:normAutofit fontScale="92500"/>
          </a:bodyPr>
          <a:lstStyle/>
          <a:p>
            <a:pPr marL="342900" indent="-342900">
              <a:buFont typeface="+mj-lt"/>
              <a:buAutoNum type="arabicPeriod"/>
            </a:pPr>
            <a:r>
              <a:rPr lang="en-US" b="0" i="0" dirty="0">
                <a:solidFill>
                  <a:srgbClr val="333333"/>
                </a:solidFill>
                <a:effectLst/>
                <a:highlight>
                  <a:srgbClr val="FFFFFF"/>
                </a:highlight>
                <a:latin typeface="Proxima Nova"/>
              </a:rPr>
              <a:t>Make sure the package database is up-to-date, then install several packages…</a:t>
            </a:r>
          </a:p>
          <a:p>
            <a:pPr marL="666900" lvl="1" indent="-342900">
              <a:buFont typeface="+mj-lt"/>
              <a:buAutoNum type="arabicPeriod"/>
            </a:pPr>
            <a:r>
              <a:rPr lang="en-US" b="0" i="0" dirty="0" err="1">
                <a:solidFill>
                  <a:srgbClr val="333333"/>
                </a:solidFill>
                <a:effectLst/>
                <a:highlight>
                  <a:srgbClr val="FFFFFF"/>
                </a:highlight>
                <a:latin typeface="Proxima Nova"/>
              </a:rPr>
              <a:t>sudo</a:t>
            </a:r>
            <a:r>
              <a:rPr lang="en-US" b="0" i="0" dirty="0">
                <a:solidFill>
                  <a:srgbClr val="333333"/>
                </a:solidFill>
                <a:effectLst/>
                <a:highlight>
                  <a:srgbClr val="FFFFFF"/>
                </a:highlight>
                <a:latin typeface="Proxima Nova"/>
              </a:rPr>
              <a:t> apt-get update</a:t>
            </a:r>
          </a:p>
          <a:p>
            <a:pPr marL="666900" lvl="1" indent="-342900">
              <a:buFont typeface="+mj-lt"/>
              <a:buAutoNum type="arabicPeriod"/>
            </a:pPr>
            <a:r>
              <a:rPr lang="en-US" b="0" i="0" dirty="0" err="1">
                <a:solidFill>
                  <a:srgbClr val="333333"/>
                </a:solidFill>
                <a:effectLst/>
                <a:highlight>
                  <a:srgbClr val="FFFFFF"/>
                </a:highlight>
                <a:latin typeface="Proxima Nova"/>
              </a:rPr>
              <a:t>sudo</a:t>
            </a:r>
            <a:r>
              <a:rPr lang="en-US" b="0" i="0" dirty="0">
                <a:solidFill>
                  <a:srgbClr val="333333"/>
                </a:solidFill>
                <a:effectLst/>
                <a:highlight>
                  <a:srgbClr val="FFFFFF"/>
                </a:highlight>
                <a:latin typeface="Proxima Nova"/>
              </a:rPr>
              <a:t> apt-get install libcups2-dev libcupsimage2-dev git build-essential cups system-config-printer</a:t>
            </a:r>
          </a:p>
          <a:p>
            <a:pPr marL="342900" indent="-342900" algn="l">
              <a:buFont typeface="+mj-lt"/>
              <a:buAutoNum type="arabicPeriod"/>
            </a:pPr>
            <a:r>
              <a:rPr lang="en-US" b="0" i="0" dirty="0">
                <a:solidFill>
                  <a:srgbClr val="333333"/>
                </a:solidFill>
                <a:effectLst/>
                <a:highlight>
                  <a:srgbClr val="FFFFFF"/>
                </a:highlight>
                <a:latin typeface="Proxima Nova"/>
              </a:rPr>
              <a:t>Though not unusually large (about 75 MB total), there are many small pieces to process. This could take about 15 minutes to install if you’re on an older Pi, so you might want to go mow the lawn or something.</a:t>
            </a:r>
          </a:p>
          <a:p>
            <a:pPr marL="342900" indent="-342900" algn="l">
              <a:buFont typeface="+mj-lt"/>
              <a:buAutoNum type="arabicPeriod"/>
            </a:pPr>
            <a:r>
              <a:rPr lang="en-US" b="0" i="0" dirty="0">
                <a:solidFill>
                  <a:srgbClr val="333333"/>
                </a:solidFill>
                <a:effectLst/>
                <a:highlight>
                  <a:srgbClr val="FFFFFF"/>
                </a:highlight>
                <a:latin typeface="Proxima Nova"/>
              </a:rPr>
              <a:t>Once that’s done, download and install this CUPS filter for the thermal printer:</a:t>
            </a:r>
          </a:p>
          <a:p>
            <a:pPr marL="666900" lvl="1" indent="-342900">
              <a:buFont typeface="+mj-lt"/>
              <a:buAutoNum type="arabicPeriod"/>
            </a:pPr>
            <a:r>
              <a:rPr lang="en-US" b="0" i="0" dirty="0">
                <a:solidFill>
                  <a:srgbClr val="333333"/>
                </a:solidFill>
                <a:effectLst/>
                <a:highlight>
                  <a:srgbClr val="FFFFFF"/>
                </a:highlight>
                <a:latin typeface="Proxima Nova"/>
              </a:rPr>
              <a:t>git clone https://github.com/adafruit/zj-58</a:t>
            </a:r>
          </a:p>
          <a:p>
            <a:pPr marL="666900" lvl="1" indent="-342900">
              <a:buFont typeface="+mj-lt"/>
              <a:buAutoNum type="arabicPeriod"/>
            </a:pPr>
            <a:r>
              <a:rPr lang="en-US" b="0" i="0" dirty="0">
                <a:solidFill>
                  <a:srgbClr val="333333"/>
                </a:solidFill>
                <a:effectLst/>
                <a:highlight>
                  <a:srgbClr val="FFFFFF"/>
                </a:highlight>
                <a:latin typeface="Proxima Nova"/>
              </a:rPr>
              <a:t>cd zj-58</a:t>
            </a:r>
          </a:p>
          <a:p>
            <a:pPr marL="666900" lvl="1" indent="-342900">
              <a:buFont typeface="+mj-lt"/>
              <a:buAutoNum type="arabicPeriod"/>
            </a:pPr>
            <a:r>
              <a:rPr lang="en-US" b="0" i="0" dirty="0">
                <a:solidFill>
                  <a:srgbClr val="333333"/>
                </a:solidFill>
                <a:effectLst/>
                <a:highlight>
                  <a:srgbClr val="FFFFFF"/>
                </a:highlight>
                <a:latin typeface="Proxima Nova"/>
              </a:rPr>
              <a:t>make</a:t>
            </a:r>
          </a:p>
          <a:p>
            <a:pPr marL="666900" lvl="1" indent="-342900">
              <a:buFont typeface="+mj-lt"/>
              <a:buAutoNum type="arabicPeriod"/>
            </a:pPr>
            <a:r>
              <a:rPr lang="en-US" b="0" i="0" dirty="0" err="1">
                <a:solidFill>
                  <a:srgbClr val="333333"/>
                </a:solidFill>
                <a:effectLst/>
                <a:highlight>
                  <a:srgbClr val="FFFFFF"/>
                </a:highlight>
                <a:latin typeface="Proxima Nova"/>
              </a:rPr>
              <a:t>sudo</a:t>
            </a:r>
            <a:r>
              <a:rPr lang="en-US" b="0" i="0" dirty="0">
                <a:solidFill>
                  <a:srgbClr val="333333"/>
                </a:solidFill>
                <a:effectLst/>
                <a:highlight>
                  <a:srgbClr val="FFFFFF"/>
                </a:highlight>
                <a:latin typeface="Proxima Nova"/>
              </a:rPr>
              <a:t> ./install</a:t>
            </a:r>
          </a:p>
        </p:txBody>
      </p:sp>
      <p:sp>
        <p:nvSpPr>
          <p:cNvPr id="16" name="TextBox 15">
            <a:extLst>
              <a:ext uri="{FF2B5EF4-FFF2-40B4-BE49-F238E27FC236}">
                <a16:creationId xmlns:a16="http://schemas.microsoft.com/office/drawing/2014/main" id="{9AEAD4BA-7924-AB3E-D807-019DA2EDD961}"/>
              </a:ext>
            </a:extLst>
          </p:cNvPr>
          <p:cNvSpPr txBox="1"/>
          <p:nvPr/>
        </p:nvSpPr>
        <p:spPr>
          <a:xfrm>
            <a:off x="581190" y="6397127"/>
            <a:ext cx="10673549" cy="369332"/>
          </a:xfrm>
          <a:prstGeom prst="rect">
            <a:avLst/>
          </a:prstGeom>
          <a:noFill/>
        </p:spPr>
        <p:txBody>
          <a:bodyPr wrap="square">
            <a:spAutoFit/>
          </a:bodyPr>
          <a:lstStyle/>
          <a:p>
            <a:r>
              <a:rPr lang="en-US" dirty="0"/>
              <a:t>Source:  </a:t>
            </a:r>
            <a:r>
              <a:rPr lang="en-US" sz="1400" dirty="0">
                <a:hlinkClick r:id="rId2"/>
              </a:rPr>
              <a:t>Networked Thermal Printer using Raspberry Pi and CUPS &gt; Connect and Configure Printer - Commence Major Installation!</a:t>
            </a:r>
            <a:endParaRPr lang="en-US" dirty="0"/>
          </a:p>
        </p:txBody>
      </p:sp>
    </p:spTree>
    <p:extLst>
      <p:ext uri="{BB962C8B-B14F-4D97-AF65-F5344CB8AC3E}">
        <p14:creationId xmlns:p14="http://schemas.microsoft.com/office/powerpoint/2010/main" val="1244983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9BCC-94A8-8F8A-C2A8-702CB5DD9FE0}"/>
              </a:ext>
            </a:extLst>
          </p:cNvPr>
          <p:cNvSpPr>
            <a:spLocks noGrp="1"/>
          </p:cNvSpPr>
          <p:nvPr>
            <p:ph type="title"/>
          </p:nvPr>
        </p:nvSpPr>
        <p:spPr>
          <a:xfrm>
            <a:off x="581193" y="729658"/>
            <a:ext cx="5572864" cy="988332"/>
          </a:xfrm>
        </p:spPr>
        <p:txBody>
          <a:bodyPr anchor="ctr"/>
          <a:lstStyle/>
          <a:p>
            <a:r>
              <a:rPr lang="en-US" dirty="0"/>
              <a:t>The architecture</a:t>
            </a:r>
          </a:p>
        </p:txBody>
      </p:sp>
      <p:pic>
        <p:nvPicPr>
          <p:cNvPr id="34" name="Content Placeholder 7" descr="A green circuit board with white and black buttons&#10;&#10;Description automatically generated">
            <a:extLst>
              <a:ext uri="{FF2B5EF4-FFF2-40B4-BE49-F238E27FC236}">
                <a16:creationId xmlns:a16="http://schemas.microsoft.com/office/drawing/2014/main" id="{9FE60C70-A18C-B5FC-C0BF-67B2541CBE25}"/>
              </a:ext>
            </a:extLst>
          </p:cNvPr>
          <p:cNvPicPr>
            <a:picLocks noGrp="1" noChangeAspect="1"/>
          </p:cNvPicPr>
          <p:nvPr>
            <p:ph sz="half" idx="1"/>
          </p:nvPr>
        </p:nvPicPr>
        <p:blipFill>
          <a:blip r:embed="rId3"/>
          <a:stretch>
            <a:fillRect/>
          </a:stretch>
        </p:blipFill>
        <p:spPr>
          <a:xfrm rot="16200000">
            <a:off x="3115788" y="3409328"/>
            <a:ext cx="2387760" cy="3572665"/>
          </a:xfrm>
        </p:spPr>
      </p:pic>
      <p:pic>
        <p:nvPicPr>
          <p:cNvPr id="35" name="Content Placeholder 9">
            <a:extLst>
              <a:ext uri="{FF2B5EF4-FFF2-40B4-BE49-F238E27FC236}">
                <a16:creationId xmlns:a16="http://schemas.microsoft.com/office/drawing/2014/main" id="{FF0F2E98-8121-7238-8AB2-A71CF90E836A}"/>
              </a:ext>
            </a:extLst>
          </p:cNvPr>
          <p:cNvPicPr>
            <a:picLocks noGrp="1" noChangeAspect="1"/>
          </p:cNvPicPr>
          <p:nvPr>
            <p:ph sz="half" idx="2"/>
          </p:nvPr>
        </p:nvPicPr>
        <p:blipFill rotWithShape="1">
          <a:blip r:embed="rId4"/>
          <a:srcRect l="32688" t="30361" r="4945" b="5556"/>
          <a:stretch/>
        </p:blipFill>
        <p:spPr>
          <a:xfrm rot="5400000">
            <a:off x="2379519" y="2094012"/>
            <a:ext cx="2044475" cy="1292432"/>
          </a:xfrm>
          <a:prstGeom prst="rect">
            <a:avLst/>
          </a:prstGeom>
        </p:spPr>
      </p:pic>
      <p:pic>
        <p:nvPicPr>
          <p:cNvPr id="36" name="Picture 2">
            <a:extLst>
              <a:ext uri="{FF2B5EF4-FFF2-40B4-BE49-F238E27FC236}">
                <a16:creationId xmlns:a16="http://schemas.microsoft.com/office/drawing/2014/main" id="{78609195-642F-B9E9-123B-9C27195D9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927" y="1717990"/>
            <a:ext cx="1826303" cy="20444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 practical guide to Firestore. Google Firebase NoSql database | by Supun  Muthutantrige | Medium">
            <a:extLst>
              <a:ext uri="{FF2B5EF4-FFF2-40B4-BE49-F238E27FC236}">
                <a16:creationId xmlns:a16="http://schemas.microsoft.com/office/drawing/2014/main" id="{94ED452A-EBDA-F89D-4269-796F54E90F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91" r="11771"/>
          <a:stretch/>
        </p:blipFill>
        <p:spPr bwMode="auto">
          <a:xfrm>
            <a:off x="7417820" y="779398"/>
            <a:ext cx="4018844" cy="149700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39E0F690-B01B-909D-3282-753256D7E160}"/>
              </a:ext>
            </a:extLst>
          </p:cNvPr>
          <p:cNvPicPr>
            <a:picLocks noChangeAspect="1"/>
          </p:cNvPicPr>
          <p:nvPr/>
        </p:nvPicPr>
        <p:blipFill>
          <a:blip r:embed="rId7"/>
          <a:stretch>
            <a:fillRect/>
          </a:stretch>
        </p:blipFill>
        <p:spPr>
          <a:xfrm rot="16200000">
            <a:off x="197857" y="2308276"/>
            <a:ext cx="1607822" cy="863905"/>
          </a:xfrm>
          <a:prstGeom prst="rect">
            <a:avLst/>
          </a:prstGeom>
        </p:spPr>
      </p:pic>
      <p:cxnSp>
        <p:nvCxnSpPr>
          <p:cNvPr id="39" name="Straight Arrow Connector 38">
            <a:extLst>
              <a:ext uri="{FF2B5EF4-FFF2-40B4-BE49-F238E27FC236}">
                <a16:creationId xmlns:a16="http://schemas.microsoft.com/office/drawing/2014/main" id="{7A6335B7-7C0E-8934-1B22-44650F8A3FE4}"/>
              </a:ext>
            </a:extLst>
          </p:cNvPr>
          <p:cNvCxnSpPr>
            <a:stCxn id="38" idx="2"/>
            <a:endCxn id="35" idx="2"/>
          </p:cNvCxnSpPr>
          <p:nvPr/>
        </p:nvCxnSpPr>
        <p:spPr>
          <a:xfrm>
            <a:off x="1433721" y="2740229"/>
            <a:ext cx="13218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 name="Picture 2" descr="How to Create Gmail API App in the Google Developer Console">
            <a:extLst>
              <a:ext uri="{FF2B5EF4-FFF2-40B4-BE49-F238E27FC236}">
                <a16:creationId xmlns:a16="http://schemas.microsoft.com/office/drawing/2014/main" id="{D4AFFF26-06D0-C474-5A41-F379765514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7820" y="2632166"/>
            <a:ext cx="4018844"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Twilio Customer Engagement Platform Reviews, Ratings &amp; Features 2024 |  Gartner Peer Insights">
            <a:extLst>
              <a:ext uri="{FF2B5EF4-FFF2-40B4-BE49-F238E27FC236}">
                <a16:creationId xmlns:a16="http://schemas.microsoft.com/office/drawing/2014/main" id="{7D486901-67C9-8510-63CA-9EF810BDFA9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176" t="24285" r="11204" b="23861"/>
          <a:stretch/>
        </p:blipFill>
        <p:spPr bwMode="auto">
          <a:xfrm>
            <a:off x="7417820" y="5248530"/>
            <a:ext cx="4018844" cy="1239260"/>
          </a:xfrm>
          <a:prstGeom prst="rect">
            <a:avLst/>
          </a:prstGeom>
          <a:noFill/>
          <a:extLst>
            <a:ext uri="{909E8E84-426E-40DD-AFC4-6F175D3DCCD1}">
              <a14:hiddenFill xmlns:a14="http://schemas.microsoft.com/office/drawing/2010/main">
                <a:solidFill>
                  <a:srgbClr val="FFFFFF"/>
                </a:solidFill>
              </a14:hiddenFill>
            </a:ext>
          </a:extLst>
        </p:spPr>
      </p:pic>
      <p:sp>
        <p:nvSpPr>
          <p:cNvPr id="42" name="Left Brace 41">
            <a:extLst>
              <a:ext uri="{FF2B5EF4-FFF2-40B4-BE49-F238E27FC236}">
                <a16:creationId xmlns:a16="http://schemas.microsoft.com/office/drawing/2014/main" id="{215A38F1-AD01-8DAE-55E2-B4474F142102}"/>
              </a:ext>
            </a:extLst>
          </p:cNvPr>
          <p:cNvSpPr/>
          <p:nvPr/>
        </p:nvSpPr>
        <p:spPr>
          <a:xfrm>
            <a:off x="6130302" y="779398"/>
            <a:ext cx="1287518" cy="57083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44534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5BEFB-A2B4-D138-7524-8328403822C2}"/>
              </a:ext>
            </a:extLst>
          </p:cNvPr>
          <p:cNvSpPr>
            <a:spLocks noGrp="1"/>
          </p:cNvSpPr>
          <p:nvPr>
            <p:ph type="ctrTitle"/>
          </p:nvPr>
        </p:nvSpPr>
        <p:spPr>
          <a:xfrm>
            <a:off x="581191" y="1020431"/>
            <a:ext cx="10993549" cy="1475013"/>
          </a:xfrm>
        </p:spPr>
        <p:txBody>
          <a:bodyPr vert="horz" lIns="91440" tIns="45720" rIns="91440" bIns="45720" rtlCol="0" anchor="ctr">
            <a:normAutofit/>
          </a:bodyPr>
          <a:lstStyle/>
          <a:p>
            <a:r>
              <a:rPr lang="en-US" kern="1200" cap="all" spc="200" baseline="0" dirty="0">
                <a:solidFill>
                  <a:srgbClr val="FF0000"/>
                </a:solidFill>
                <a:latin typeface="+mj-lt"/>
                <a:ea typeface="+mj-ea"/>
                <a:cs typeface="+mj-cs"/>
              </a:rPr>
              <a:t>RECAP </a:t>
            </a:r>
            <a:br>
              <a:rPr lang="en-US" kern="1200" cap="all" spc="200" baseline="0" dirty="0">
                <a:solidFill>
                  <a:srgbClr val="FF0000"/>
                </a:solidFill>
                <a:latin typeface="+mj-lt"/>
                <a:ea typeface="+mj-ea"/>
                <a:cs typeface="+mj-cs"/>
              </a:rPr>
            </a:br>
            <a:r>
              <a:rPr lang="en-US" kern="1200" cap="all" spc="200" baseline="0" dirty="0">
                <a:latin typeface="+mj-lt"/>
                <a:ea typeface="+mj-ea"/>
                <a:cs typeface="+mj-cs"/>
              </a:rPr>
              <a:t>Setting up the cloud via Firebase</a:t>
            </a:r>
          </a:p>
        </p:txBody>
      </p:sp>
      <p:sp>
        <p:nvSpPr>
          <p:cNvPr id="3" name="Subtitle 2">
            <a:extLst>
              <a:ext uri="{FF2B5EF4-FFF2-40B4-BE49-F238E27FC236}">
                <a16:creationId xmlns:a16="http://schemas.microsoft.com/office/drawing/2014/main" id="{4D3E7405-46B8-3E56-A372-158869E32EEC}"/>
              </a:ext>
            </a:extLst>
          </p:cNvPr>
          <p:cNvSpPr>
            <a:spLocks noGrp="1"/>
          </p:cNvSpPr>
          <p:nvPr>
            <p:ph type="subTitle" idx="1"/>
          </p:nvPr>
        </p:nvSpPr>
        <p:spPr>
          <a:xfrm>
            <a:off x="581194" y="2495445"/>
            <a:ext cx="10993546" cy="468233"/>
          </a:xfrm>
        </p:spPr>
        <p:txBody>
          <a:bodyPr>
            <a:normAutofit/>
          </a:bodyPr>
          <a:lstStyle/>
          <a:p>
            <a:r>
              <a:rPr lang="en-US" dirty="0"/>
              <a:t>“The</a:t>
            </a:r>
            <a:r>
              <a:rPr lang="en-US" b="1" dirty="0"/>
              <a:t> cloud </a:t>
            </a:r>
            <a:r>
              <a:rPr lang="en-US" dirty="0"/>
              <a:t>is just someone else's computer” [that can scale]</a:t>
            </a:r>
          </a:p>
        </p:txBody>
      </p:sp>
      <p:sp>
        <p:nvSpPr>
          <p:cNvPr id="1033" name="Rectangle 1032">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5" name="Rectangle 1034">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1036">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Graphic 5">
            <a:extLst>
              <a:ext uri="{FF2B5EF4-FFF2-40B4-BE49-F238E27FC236}">
                <a16:creationId xmlns:a16="http://schemas.microsoft.com/office/drawing/2014/main" id="{BECF4804-A768-319B-4F7E-EB7051DE15CD}"/>
              </a:ext>
            </a:extLst>
          </p:cNvPr>
          <p:cNvPicPr>
            <a:picLocks noChangeAspect="1"/>
          </p:cNvPicPr>
          <p:nvPr/>
        </p:nvPicPr>
        <p:blipFill rotWithShape="1">
          <a:blip r:embed="rId2">
            <a:extLst>
              <a:ext uri="{28A0092B-C50C-407E-A947-70E740481C1C}">
                <a14:useLocalDpi xmlns:a14="http://schemas.microsoft.com/office/drawing/2010/main" val="0"/>
              </a:ext>
            </a:extLst>
          </a:blip>
          <a:srcRect l="11108" t="17895" r="11143" b="18367"/>
          <a:stretch/>
        </p:blipFill>
        <p:spPr>
          <a:xfrm>
            <a:off x="581190" y="3913800"/>
            <a:ext cx="5789130" cy="1631398"/>
          </a:xfrm>
          <a:prstGeom prst="rect">
            <a:avLst/>
          </a:prstGeom>
        </p:spPr>
      </p:pic>
      <p:pic>
        <p:nvPicPr>
          <p:cNvPr id="1026" name="Picture 2" descr="Season 13 GIF">
            <a:extLst>
              <a:ext uri="{FF2B5EF4-FFF2-40B4-BE49-F238E27FC236}">
                <a16:creationId xmlns:a16="http://schemas.microsoft.com/office/drawing/2014/main" id="{D6B51D61-E255-BAA1-0B24-A7C36FA4A68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05283" y="3074266"/>
            <a:ext cx="4389568" cy="331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36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kern="1200" cap="all" spc="200" baseline="0" dirty="0">
                <a:solidFill>
                  <a:srgbClr val="FF0000"/>
                </a:solidFill>
                <a:latin typeface="+mj-lt"/>
                <a:ea typeface="+mj-ea"/>
                <a:cs typeface="+mj-cs"/>
              </a:rPr>
              <a:t>RECAP </a:t>
            </a:r>
            <a:br>
              <a:rPr lang="en-US" kern="1200" cap="all" spc="200" baseline="0" dirty="0">
                <a:solidFill>
                  <a:srgbClr val="FF0000"/>
                </a:solidFill>
                <a:latin typeface="+mj-lt"/>
                <a:ea typeface="+mj-ea"/>
                <a:cs typeface="+mj-cs"/>
              </a:rPr>
            </a:br>
            <a:r>
              <a:rPr lang="en-US" dirty="0"/>
              <a:t>Step 1 - Sign-in with a google account</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a:blip r:embed="rId2"/>
          <a:stretch>
            <a:fillRect/>
          </a:stretch>
        </p:blipFill>
        <p:spPr>
          <a:xfrm>
            <a:off x="1496817" y="2286000"/>
            <a:ext cx="8774504" cy="4022725"/>
          </a:xfrm>
        </p:spPr>
      </p:pic>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10071100" y="2536825"/>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874250" y="2282825"/>
            <a:ext cx="397071"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F1413770-5791-4ED3-F4A2-6C3526ECEE4B}"/>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216918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2 - Go to console</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rotWithShape="1">
          <a:blip r:embed="rId2"/>
          <a:srcRect r="3874"/>
          <a:stretch/>
        </p:blipFill>
        <p:spPr>
          <a:xfrm>
            <a:off x="1496817" y="2286000"/>
            <a:ext cx="8434583" cy="4022725"/>
          </a:xfrm>
        </p:spPr>
      </p:pic>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9566272" y="2533650"/>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201153" y="2286000"/>
            <a:ext cx="730239"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B2C9019B-342C-FDE9-176E-2EE49616F5BC}"/>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227752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0BB31-B58E-5C2A-C9FD-2E65C5838884}"/>
              </a:ext>
            </a:extLst>
          </p:cNvPr>
          <p:cNvSpPr>
            <a:spLocks noGrp="1"/>
          </p:cNvSpPr>
          <p:nvPr>
            <p:ph type="ctrTitle"/>
          </p:nvPr>
        </p:nvSpPr>
        <p:spPr>
          <a:xfrm>
            <a:off x="581191" y="723901"/>
            <a:ext cx="10993549" cy="1428750"/>
          </a:xfrm>
        </p:spPr>
        <p:txBody>
          <a:bodyPr anchor="ctr">
            <a:normAutofit fontScale="90000"/>
          </a:bodyPr>
          <a:lstStyle/>
          <a:p>
            <a:r>
              <a:rPr lang="en-US" dirty="0">
                <a:solidFill>
                  <a:srgbClr val="FF0000"/>
                </a:solidFill>
              </a:rPr>
              <a:t>Breaking</a:t>
            </a:r>
            <a:r>
              <a:rPr lang="en-US" dirty="0"/>
              <a:t> Boundaries A cloud solution:</a:t>
            </a:r>
            <a:br>
              <a:rPr lang="en-US" dirty="0"/>
            </a:br>
            <a:r>
              <a:rPr lang="en-US" dirty="0"/>
              <a:t>Raspberry Pi + RFID = Your Passport to Innovation!</a:t>
            </a:r>
          </a:p>
        </p:txBody>
      </p:sp>
      <p:sp>
        <p:nvSpPr>
          <p:cNvPr id="3" name="Subtitle 2">
            <a:extLst>
              <a:ext uri="{FF2B5EF4-FFF2-40B4-BE49-F238E27FC236}">
                <a16:creationId xmlns:a16="http://schemas.microsoft.com/office/drawing/2014/main" id="{A29AE398-996D-DFAB-C79B-C430721146A3}"/>
              </a:ext>
            </a:extLst>
          </p:cNvPr>
          <p:cNvSpPr>
            <a:spLocks noGrp="1"/>
          </p:cNvSpPr>
          <p:nvPr>
            <p:ph type="subTitle" idx="1"/>
          </p:nvPr>
        </p:nvSpPr>
        <p:spPr>
          <a:xfrm>
            <a:off x="581194" y="2172965"/>
            <a:ext cx="10993546" cy="525565"/>
          </a:xfrm>
        </p:spPr>
        <p:txBody>
          <a:bodyPr>
            <a:normAutofit/>
          </a:bodyPr>
          <a:lstStyle/>
          <a:p>
            <a:r>
              <a:rPr lang="en-US"/>
              <a:t>Matthew Mendoza for CSC 196P: Cloud and Mobile Pragmatics</a:t>
            </a:r>
            <a:endParaRPr lang="en-US" dirty="0"/>
          </a:p>
        </p:txBody>
      </p:sp>
      <p:sp>
        <p:nvSpPr>
          <p:cNvPr id="23" name="Rectangle 22">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descr="A web of dots connected">
            <a:extLst>
              <a:ext uri="{FF2B5EF4-FFF2-40B4-BE49-F238E27FC236}">
                <a16:creationId xmlns:a16="http://schemas.microsoft.com/office/drawing/2014/main" id="{851D2264-EC19-8698-BDE4-DD331B15C841}"/>
              </a:ext>
            </a:extLst>
          </p:cNvPr>
          <p:cNvPicPr>
            <a:picLocks noChangeAspect="1"/>
          </p:cNvPicPr>
          <p:nvPr/>
        </p:nvPicPr>
        <p:blipFill>
          <a:blip r:embed="rId2"/>
          <a:stretch>
            <a:fillRect/>
          </a:stretch>
        </p:blipFill>
        <p:spPr>
          <a:xfrm>
            <a:off x="2068285" y="2790605"/>
            <a:ext cx="8050806" cy="3602736"/>
          </a:xfrm>
          <a:prstGeom prst="rect">
            <a:avLst/>
          </a:prstGeom>
        </p:spPr>
      </p:pic>
    </p:spTree>
    <p:extLst>
      <p:ext uri="{BB962C8B-B14F-4D97-AF65-F5344CB8AC3E}">
        <p14:creationId xmlns:p14="http://schemas.microsoft.com/office/powerpoint/2010/main" val="2390165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nchor="ct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a:t>
            </a:r>
            <a:r>
              <a:rPr lang="en-US" dirty="0">
                <a:solidFill>
                  <a:schemeClr val="tx1"/>
                </a:solidFill>
              </a:rPr>
              <a:t>3</a:t>
            </a:r>
            <a:r>
              <a:rPr lang="en-US" dirty="0"/>
              <a:t> - </a:t>
            </a:r>
            <a:r>
              <a:rPr lang="en-US" dirty="0">
                <a:solidFill>
                  <a:schemeClr val="tx1"/>
                </a:solidFill>
              </a:rPr>
              <a:t>Create a project</a:t>
            </a:r>
          </a:p>
        </p:txBody>
      </p:sp>
      <p:pic>
        <p:nvPicPr>
          <p:cNvPr id="12" name="Content Placeholder 11">
            <a:extLst>
              <a:ext uri="{FF2B5EF4-FFF2-40B4-BE49-F238E27FC236}">
                <a16:creationId xmlns:a16="http://schemas.microsoft.com/office/drawing/2014/main" id="{8B35D2B2-22AD-C248-5F27-7DFB1CC8C138}"/>
              </a:ext>
            </a:extLst>
          </p:cNvPr>
          <p:cNvPicPr>
            <a:picLocks noGrp="1" noChangeAspect="1"/>
          </p:cNvPicPr>
          <p:nvPr>
            <p:ph idx="1"/>
          </p:nvPr>
        </p:nvPicPr>
        <p:blipFill>
          <a:blip r:embed="rId2"/>
          <a:stretch>
            <a:fillRect/>
          </a:stretch>
        </p:blipFill>
        <p:spPr>
          <a:xfrm>
            <a:off x="1555420" y="1890876"/>
            <a:ext cx="7946571" cy="4417849"/>
          </a:xfrm>
        </p:spPr>
      </p:pic>
      <p:sp>
        <p:nvSpPr>
          <p:cNvPr id="14" name="Rectangle 13">
            <a:extLst>
              <a:ext uri="{FF2B5EF4-FFF2-40B4-BE49-F238E27FC236}">
                <a16:creationId xmlns:a16="http://schemas.microsoft.com/office/drawing/2014/main" id="{B3168F77-3188-76A2-F9C0-7E9D7A2F42A2}"/>
              </a:ext>
            </a:extLst>
          </p:cNvPr>
          <p:cNvSpPr/>
          <p:nvPr/>
        </p:nvSpPr>
        <p:spPr>
          <a:xfrm>
            <a:off x="2601812" y="3285954"/>
            <a:ext cx="855617" cy="30044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8" name="Straight Arrow Connector 17">
            <a:extLst>
              <a:ext uri="{FF2B5EF4-FFF2-40B4-BE49-F238E27FC236}">
                <a16:creationId xmlns:a16="http://schemas.microsoft.com/office/drawing/2014/main" id="{02671BD5-A19C-D832-8FF6-FE6063CDDE97}"/>
              </a:ext>
            </a:extLst>
          </p:cNvPr>
          <p:cNvCxnSpPr>
            <a:cxnSpLocks/>
          </p:cNvCxnSpPr>
          <p:nvPr/>
        </p:nvCxnSpPr>
        <p:spPr>
          <a:xfrm flipV="1">
            <a:off x="3029621" y="3649899"/>
            <a:ext cx="0" cy="5598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F09668-AF41-AA6A-EB87-CA62E2FBD08F}"/>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154084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a:xfrm>
            <a:off x="581192" y="702156"/>
            <a:ext cx="11029616" cy="1188720"/>
          </a:xfrm>
        </p:spPr>
        <p:txBody>
          <a:bodyPr anchor="ctr">
            <a:normAutofit/>
          </a:bodyP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4 - </a:t>
            </a:r>
            <a:r>
              <a:rPr lang="en-US" dirty="0">
                <a:latin typeface="Google Sans"/>
              </a:rPr>
              <a:t>Create a project (Part 1 of 3)</a:t>
            </a:r>
            <a:endParaRPr lang="en-US" dirty="0"/>
          </a:p>
        </p:txBody>
      </p:sp>
      <p:pic>
        <p:nvPicPr>
          <p:cNvPr id="11" name="Content Placeholder 10">
            <a:extLst>
              <a:ext uri="{FF2B5EF4-FFF2-40B4-BE49-F238E27FC236}">
                <a16:creationId xmlns:a16="http://schemas.microsoft.com/office/drawing/2014/main" id="{16338034-ED39-F659-0291-0776D6B0BCB8}"/>
              </a:ext>
            </a:extLst>
          </p:cNvPr>
          <p:cNvPicPr>
            <a:picLocks noChangeAspect="1"/>
          </p:cNvPicPr>
          <p:nvPr/>
        </p:nvPicPr>
        <p:blipFill>
          <a:blip r:embed="rId2"/>
          <a:stretch/>
        </p:blipFill>
        <p:spPr>
          <a:xfrm>
            <a:off x="1241707" y="1890876"/>
            <a:ext cx="5491354" cy="4597791"/>
          </a:xfrm>
          <a:prstGeom prst="rect">
            <a:avLst/>
          </a:prstGeom>
        </p:spPr>
      </p:pic>
      <p:pic>
        <p:nvPicPr>
          <p:cNvPr id="23" name="Picture 22">
            <a:extLst>
              <a:ext uri="{FF2B5EF4-FFF2-40B4-BE49-F238E27FC236}">
                <a16:creationId xmlns:a16="http://schemas.microsoft.com/office/drawing/2014/main" id="{F0D43FBB-3A44-190F-13D9-A45DC9DE0D80}"/>
              </a:ext>
            </a:extLst>
          </p:cNvPr>
          <p:cNvPicPr>
            <a:picLocks noChangeAspect="1"/>
          </p:cNvPicPr>
          <p:nvPr/>
        </p:nvPicPr>
        <p:blipFill>
          <a:blip r:embed="rId3"/>
          <a:stretch>
            <a:fillRect/>
          </a:stretch>
        </p:blipFill>
        <p:spPr>
          <a:xfrm>
            <a:off x="1685603" y="5819137"/>
            <a:ext cx="1752914" cy="474411"/>
          </a:xfrm>
          <a:prstGeom prst="rect">
            <a:avLst/>
          </a:prstGeom>
        </p:spPr>
      </p:pic>
      <p:cxnSp>
        <p:nvCxnSpPr>
          <p:cNvPr id="24" name="Straight Arrow Connector 23">
            <a:extLst>
              <a:ext uri="{FF2B5EF4-FFF2-40B4-BE49-F238E27FC236}">
                <a16:creationId xmlns:a16="http://schemas.microsoft.com/office/drawing/2014/main" id="{17680548-70E5-D4BF-E6A9-9BEE2E73D4F8}"/>
              </a:ext>
            </a:extLst>
          </p:cNvPr>
          <p:cNvCxnSpPr>
            <a:cxnSpLocks/>
          </p:cNvCxnSpPr>
          <p:nvPr/>
        </p:nvCxnSpPr>
        <p:spPr>
          <a:xfrm flipH="1">
            <a:off x="3610973" y="6045943"/>
            <a:ext cx="103233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B58B649-3A09-DA06-BBF6-E9CD25122782}"/>
              </a:ext>
            </a:extLst>
          </p:cNvPr>
          <p:cNvSpPr/>
          <p:nvPr/>
        </p:nvSpPr>
        <p:spPr>
          <a:xfrm>
            <a:off x="1631334" y="5737489"/>
            <a:ext cx="1890471" cy="616909"/>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0" name="Rectangle 29">
            <a:extLst>
              <a:ext uri="{FF2B5EF4-FFF2-40B4-BE49-F238E27FC236}">
                <a16:creationId xmlns:a16="http://schemas.microsoft.com/office/drawing/2014/main" id="{C2D019CB-4214-BD3F-034F-DF235A0CA59D}"/>
              </a:ext>
            </a:extLst>
          </p:cNvPr>
          <p:cNvSpPr/>
          <p:nvPr/>
        </p:nvSpPr>
        <p:spPr>
          <a:xfrm>
            <a:off x="1616823" y="4311339"/>
            <a:ext cx="3461947" cy="6169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6" name="TextBox 5">
            <a:extLst>
              <a:ext uri="{FF2B5EF4-FFF2-40B4-BE49-F238E27FC236}">
                <a16:creationId xmlns:a16="http://schemas.microsoft.com/office/drawing/2014/main" id="{B2BFAA6C-2785-00A7-B5A6-1FC879BD21FF}"/>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7" name="Text Placeholder 12">
            <a:extLst>
              <a:ext uri="{FF2B5EF4-FFF2-40B4-BE49-F238E27FC236}">
                <a16:creationId xmlns:a16="http://schemas.microsoft.com/office/drawing/2014/main" id="{CC6A7AD5-C0C7-536E-91F4-CDA7782B5BD3}"/>
              </a:ext>
            </a:extLst>
          </p:cNvPr>
          <p:cNvSpPr txBox="1">
            <a:spLocks/>
          </p:cNvSpPr>
          <p:nvPr/>
        </p:nvSpPr>
        <p:spPr>
          <a:xfrm>
            <a:off x="7108176" y="4189771"/>
            <a:ext cx="4902235" cy="1844444"/>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solidFill>
                  <a:srgbClr val="FF0000"/>
                </a:solidFill>
                <a:latin typeface="Google Sans"/>
              </a:rPr>
              <a:t>Give your project a name</a:t>
            </a:r>
            <a:br>
              <a:rPr lang="en-US" sz="2400" dirty="0">
                <a:solidFill>
                  <a:srgbClr val="FF0000"/>
                </a:solidFill>
                <a:latin typeface="Google Sans"/>
              </a:rPr>
            </a:br>
            <a:r>
              <a:rPr lang="en-US" sz="2400" dirty="0">
                <a:solidFill>
                  <a:schemeClr val="tx1"/>
                </a:solidFill>
                <a:latin typeface="Google Sans"/>
              </a:rPr>
              <a:t>and</a:t>
            </a:r>
            <a:r>
              <a:rPr lang="en-US" sz="2400" dirty="0">
                <a:solidFill>
                  <a:srgbClr val="FF0000"/>
                </a:solidFill>
                <a:latin typeface="Google Sans"/>
              </a:rPr>
              <a:t> </a:t>
            </a:r>
            <a:r>
              <a:rPr lang="en-US" sz="2400" dirty="0">
                <a:solidFill>
                  <a:srgbClr val="00B050"/>
                </a:solidFill>
                <a:latin typeface="Google Sans"/>
              </a:rPr>
              <a:t>continue</a:t>
            </a:r>
          </a:p>
        </p:txBody>
      </p:sp>
    </p:spTree>
    <p:extLst>
      <p:ext uri="{BB962C8B-B14F-4D97-AF65-F5344CB8AC3E}">
        <p14:creationId xmlns:p14="http://schemas.microsoft.com/office/powerpoint/2010/main" val="2883544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nchor="ct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5 - </a:t>
            </a:r>
            <a:r>
              <a:rPr lang="en-US" dirty="0">
                <a:latin typeface="Google Sans"/>
              </a:rPr>
              <a:t>Create a project (Part 2 of 3)</a:t>
            </a:r>
            <a:endParaRPr lang="en-US" dirty="0"/>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6461760" y="4845050"/>
            <a:ext cx="5149047" cy="1463675"/>
          </a:xfrm>
        </p:spPr>
        <p:txBody>
          <a:bodyPr>
            <a:normAutofit/>
          </a:bodyPr>
          <a:lstStyle/>
          <a:p>
            <a:r>
              <a:rPr lang="en-US" sz="2400" dirty="0">
                <a:solidFill>
                  <a:srgbClr val="FF0000"/>
                </a:solidFill>
              </a:rPr>
              <a:t>Click Continue</a:t>
            </a:r>
          </a:p>
          <a:p>
            <a:pPr lvl="1"/>
            <a:r>
              <a:rPr lang="en-US" sz="2400" dirty="0">
                <a:latin typeface="Google Sans"/>
              </a:rPr>
              <a:t>Up to you to enable Google Analytics for this project</a:t>
            </a:r>
            <a:endParaRPr lang="en-US" sz="2400" b="0" i="0" dirty="0">
              <a:effectLst/>
              <a:latin typeface="Google Sans"/>
            </a:endParaRP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7" name="Content Placeholder 6">
            <a:extLst>
              <a:ext uri="{FF2B5EF4-FFF2-40B4-BE49-F238E27FC236}">
                <a16:creationId xmlns:a16="http://schemas.microsoft.com/office/drawing/2014/main" id="{CEB1AE83-F4D7-C3C2-F61A-20ABC6A30592}"/>
              </a:ext>
            </a:extLst>
          </p:cNvPr>
          <p:cNvPicPr>
            <a:picLocks noGrp="1" noChangeAspect="1"/>
          </p:cNvPicPr>
          <p:nvPr>
            <p:ph idx="1"/>
          </p:nvPr>
        </p:nvPicPr>
        <p:blipFill>
          <a:blip r:embed="rId2"/>
          <a:stretch>
            <a:fillRect/>
          </a:stretch>
        </p:blipFill>
        <p:spPr>
          <a:xfrm>
            <a:off x="1717297" y="1890876"/>
            <a:ext cx="4378703" cy="4417849"/>
          </a:xfrm>
        </p:spPr>
      </p:pic>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5324162" y="5140420"/>
            <a:ext cx="0" cy="6008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4619195" y="5800095"/>
            <a:ext cx="1374884" cy="44021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88396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0D2815B-60FB-263F-0FB7-F8BC19C3EF09}"/>
              </a:ext>
            </a:extLst>
          </p:cNvPr>
          <p:cNvPicPr>
            <a:picLocks noGrp="1" noChangeAspect="1"/>
          </p:cNvPicPr>
          <p:nvPr>
            <p:ph idx="1"/>
          </p:nvPr>
        </p:nvPicPr>
        <p:blipFill>
          <a:blip r:embed="rId2"/>
          <a:stretch>
            <a:fillRect/>
          </a:stretch>
        </p:blipFill>
        <p:spPr>
          <a:xfrm>
            <a:off x="2179049" y="1890876"/>
            <a:ext cx="5766532" cy="4417849"/>
          </a:xfrm>
        </p:spPr>
      </p:pic>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nchor="ct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6 - </a:t>
            </a:r>
            <a:r>
              <a:rPr lang="en-US" dirty="0">
                <a:latin typeface="Google Sans"/>
              </a:rPr>
              <a:t>Create a project (Part 3 of 3)</a:t>
            </a:r>
            <a:endParaRPr lang="en-US" dirty="0"/>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063332" y="4845050"/>
            <a:ext cx="3910371" cy="1463675"/>
          </a:xfrm>
        </p:spPr>
        <p:txBody>
          <a:bodyPr>
            <a:normAutofit/>
          </a:bodyPr>
          <a:lstStyle/>
          <a:p>
            <a:r>
              <a:rPr lang="en-US" sz="2400" b="0" i="0" dirty="0">
                <a:solidFill>
                  <a:srgbClr val="FF0000"/>
                </a:solidFill>
                <a:effectLst/>
                <a:latin typeface="Google Sans"/>
              </a:rPr>
              <a:t>Configure Google Analytics</a:t>
            </a:r>
          </a:p>
        </p:txBody>
      </p:sp>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5122545" y="5906643"/>
            <a:ext cx="8191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6059446" y="5657443"/>
            <a:ext cx="1665479" cy="49840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5" name="Rectangle 14">
            <a:extLst>
              <a:ext uri="{FF2B5EF4-FFF2-40B4-BE49-F238E27FC236}">
                <a16:creationId xmlns:a16="http://schemas.microsoft.com/office/drawing/2014/main" id="{E3687682-15DB-E70C-F52B-7384D596C92B}"/>
              </a:ext>
            </a:extLst>
          </p:cNvPr>
          <p:cNvSpPr/>
          <p:nvPr/>
        </p:nvSpPr>
        <p:spPr>
          <a:xfrm>
            <a:off x="2534555" y="3716806"/>
            <a:ext cx="2493220" cy="5653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8EC2DBC5-9AFA-577F-06D2-0042F84A1B3C}"/>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604535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7 - Wait and you’re all set</a:t>
            </a:r>
          </a:p>
        </p:txBody>
      </p:sp>
      <p:sp>
        <p:nvSpPr>
          <p:cNvPr id="21" name="Arrow: Right 20">
            <a:extLst>
              <a:ext uri="{FF2B5EF4-FFF2-40B4-BE49-F238E27FC236}">
                <a16:creationId xmlns:a16="http://schemas.microsoft.com/office/drawing/2014/main" id="{B37E032A-6622-C502-7DAE-31A0573C4712}"/>
              </a:ext>
            </a:extLst>
          </p:cNvPr>
          <p:cNvSpPr/>
          <p:nvPr/>
        </p:nvSpPr>
        <p:spPr>
          <a:xfrm>
            <a:off x="3446020"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73BC78AC-7557-3E9C-0F32-5F5431EF11A0}"/>
              </a:ext>
            </a:extLst>
          </p:cNvPr>
          <p:cNvSpPr/>
          <p:nvPr/>
        </p:nvSpPr>
        <p:spPr>
          <a:xfrm>
            <a:off x="7086844"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Wait Pedestrian GIF by WAMU">
            <a:extLst>
              <a:ext uri="{FF2B5EF4-FFF2-40B4-BE49-F238E27FC236}">
                <a16:creationId xmlns:a16="http://schemas.microsoft.com/office/drawing/2014/main" id="{720CEA88-0597-56B0-E68D-6353CA92D06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18770" y="2286000"/>
            <a:ext cx="2262782" cy="40227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8592331-8577-D7B1-F3C9-7F6F955EC78F}"/>
              </a:ext>
            </a:extLst>
          </p:cNvPr>
          <p:cNvPicPr>
            <a:picLocks noChangeAspect="1"/>
          </p:cNvPicPr>
          <p:nvPr/>
        </p:nvPicPr>
        <p:blipFill>
          <a:blip r:embed="rId3"/>
          <a:stretch>
            <a:fillRect/>
          </a:stretch>
        </p:blipFill>
        <p:spPr>
          <a:xfrm>
            <a:off x="7962512" y="2720754"/>
            <a:ext cx="2781688" cy="3153215"/>
          </a:xfrm>
          <a:prstGeom prst="rect">
            <a:avLst/>
          </a:prstGeom>
        </p:spPr>
      </p:pic>
      <p:pic>
        <p:nvPicPr>
          <p:cNvPr id="28" name="Picture 27">
            <a:extLst>
              <a:ext uri="{FF2B5EF4-FFF2-40B4-BE49-F238E27FC236}">
                <a16:creationId xmlns:a16="http://schemas.microsoft.com/office/drawing/2014/main" id="{784AA009-1D66-E631-481A-EB12E3ACB70E}"/>
              </a:ext>
            </a:extLst>
          </p:cNvPr>
          <p:cNvPicPr>
            <a:picLocks noChangeAspect="1"/>
          </p:cNvPicPr>
          <p:nvPr/>
        </p:nvPicPr>
        <p:blipFill rotWithShape="1">
          <a:blip r:embed="rId4"/>
          <a:srcRect l="21965" t="54509" r="32202" b="38772"/>
          <a:stretch/>
        </p:blipFill>
        <p:spPr>
          <a:xfrm>
            <a:off x="8419732" y="4089472"/>
            <a:ext cx="1905368" cy="234878"/>
          </a:xfrm>
          <a:prstGeom prst="rect">
            <a:avLst/>
          </a:prstGeom>
        </p:spPr>
      </p:pic>
      <p:grpSp>
        <p:nvGrpSpPr>
          <p:cNvPr id="35" name="Group 34">
            <a:extLst>
              <a:ext uri="{FF2B5EF4-FFF2-40B4-BE49-F238E27FC236}">
                <a16:creationId xmlns:a16="http://schemas.microsoft.com/office/drawing/2014/main" id="{2BE1F8C0-544A-E7FB-E590-75F3DA61E5FC}"/>
              </a:ext>
            </a:extLst>
          </p:cNvPr>
          <p:cNvGrpSpPr/>
          <p:nvPr/>
        </p:nvGrpSpPr>
        <p:grpSpPr>
          <a:xfrm>
            <a:off x="4321688" y="3405062"/>
            <a:ext cx="2600688" cy="1800476"/>
            <a:chOff x="4321688" y="3282824"/>
            <a:chExt cx="2600688" cy="1800476"/>
          </a:xfrm>
        </p:grpSpPr>
        <p:pic>
          <p:nvPicPr>
            <p:cNvPr id="33" name="Content Placeholder 6">
              <a:extLst>
                <a:ext uri="{FF2B5EF4-FFF2-40B4-BE49-F238E27FC236}">
                  <a16:creationId xmlns:a16="http://schemas.microsoft.com/office/drawing/2014/main" id="{4F583B38-A162-58EE-CEF9-7AFBB7330CFC}"/>
                </a:ext>
              </a:extLst>
            </p:cNvPr>
            <p:cNvPicPr>
              <a:picLocks noChangeAspect="1"/>
            </p:cNvPicPr>
            <p:nvPr/>
          </p:nvPicPr>
          <p:blipFill>
            <a:blip r:embed="rId5"/>
            <a:stretch>
              <a:fillRect/>
            </a:stretch>
          </p:blipFill>
          <p:spPr>
            <a:xfrm>
              <a:off x="4321688" y="3282824"/>
              <a:ext cx="2600688" cy="1800476"/>
            </a:xfrm>
            <a:prstGeom prst="rect">
              <a:avLst/>
            </a:prstGeom>
          </p:spPr>
        </p:pic>
        <p:pic>
          <p:nvPicPr>
            <p:cNvPr id="34" name="Picture 33">
              <a:extLst>
                <a:ext uri="{FF2B5EF4-FFF2-40B4-BE49-F238E27FC236}">
                  <a16:creationId xmlns:a16="http://schemas.microsoft.com/office/drawing/2014/main" id="{2A034064-3F93-2583-3BF9-31FC6AE8825D}"/>
                </a:ext>
              </a:extLst>
            </p:cNvPr>
            <p:cNvPicPr>
              <a:picLocks noChangeAspect="1"/>
            </p:cNvPicPr>
            <p:nvPr/>
          </p:nvPicPr>
          <p:blipFill rotWithShape="1">
            <a:blip r:embed="rId4"/>
            <a:srcRect l="22013" t="54731" r="32202" b="38772"/>
            <a:stretch/>
          </p:blipFill>
          <p:spPr>
            <a:xfrm>
              <a:off x="4926240" y="4824412"/>
              <a:ext cx="1417410" cy="169123"/>
            </a:xfrm>
            <a:prstGeom prst="rect">
              <a:avLst/>
            </a:prstGeom>
          </p:spPr>
        </p:pic>
      </p:grpSp>
      <p:sp>
        <p:nvSpPr>
          <p:cNvPr id="3" name="TextBox 2">
            <a:extLst>
              <a:ext uri="{FF2B5EF4-FFF2-40B4-BE49-F238E27FC236}">
                <a16:creationId xmlns:a16="http://schemas.microsoft.com/office/drawing/2014/main" id="{091CAC0C-9556-514B-B153-AD9728827EA2}"/>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6" name="TextBox 5">
            <a:extLst>
              <a:ext uri="{FF2B5EF4-FFF2-40B4-BE49-F238E27FC236}">
                <a16:creationId xmlns:a16="http://schemas.microsoft.com/office/drawing/2014/main" id="{9A939480-5723-88FC-79EF-E40EE81CD965}"/>
              </a:ext>
            </a:extLst>
          </p:cNvPr>
          <p:cNvSpPr txBox="1"/>
          <p:nvPr/>
        </p:nvSpPr>
        <p:spPr>
          <a:xfrm>
            <a:off x="8605397" y="6124059"/>
            <a:ext cx="1531906" cy="369332"/>
          </a:xfrm>
          <a:prstGeom prst="rect">
            <a:avLst/>
          </a:prstGeom>
          <a:noFill/>
        </p:spPr>
        <p:txBody>
          <a:bodyPr wrap="square">
            <a:spAutoFit/>
          </a:bodyPr>
          <a:lstStyle/>
          <a:p>
            <a:r>
              <a:rPr lang="en-US" dirty="0">
                <a:solidFill>
                  <a:srgbClr val="00B050"/>
                </a:solidFill>
              </a:rPr>
              <a:t>You are all set</a:t>
            </a:r>
          </a:p>
        </p:txBody>
      </p:sp>
      <p:cxnSp>
        <p:nvCxnSpPr>
          <p:cNvPr id="7" name="Straight Arrow Connector 6">
            <a:extLst>
              <a:ext uri="{FF2B5EF4-FFF2-40B4-BE49-F238E27FC236}">
                <a16:creationId xmlns:a16="http://schemas.microsoft.com/office/drawing/2014/main" id="{F6A80C5B-FD07-D449-CBE8-D64B744F23D8}"/>
              </a:ext>
            </a:extLst>
          </p:cNvPr>
          <p:cNvCxnSpPr>
            <a:cxnSpLocks/>
            <a:stCxn id="6" idx="0"/>
            <a:endCxn id="8" idx="2"/>
          </p:cNvCxnSpPr>
          <p:nvPr/>
        </p:nvCxnSpPr>
        <p:spPr>
          <a:xfrm flipH="1" flipV="1">
            <a:off x="9364980" y="5693068"/>
            <a:ext cx="6370" cy="4309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F09EE26-0524-3653-EA4F-60F7930CBC2C}"/>
              </a:ext>
            </a:extLst>
          </p:cNvPr>
          <p:cNvSpPr/>
          <p:nvPr/>
        </p:nvSpPr>
        <p:spPr>
          <a:xfrm>
            <a:off x="8892540" y="5281394"/>
            <a:ext cx="944880" cy="411674"/>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519296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610C9B-3EB8-B690-C36D-48A8AB2EC6D3}"/>
              </a:ext>
            </a:extLst>
          </p:cNvPr>
          <p:cNvSpPr>
            <a:spLocks noGrp="1"/>
          </p:cNvSpPr>
          <p:nvPr>
            <p:ph type="title"/>
          </p:nvPr>
        </p:nvSpPr>
        <p:spPr>
          <a:xfrm>
            <a:off x="457201" y="729658"/>
            <a:ext cx="11153608" cy="988332"/>
          </a:xfrm>
        </p:spPr>
        <p:txBody>
          <a:bodyPr anchor="ctr">
            <a:normAutofit/>
          </a:bodyPr>
          <a:lstStyle/>
          <a:p>
            <a:r>
              <a:rPr lang="en-US" sz="4000" dirty="0"/>
              <a:t>Picking a No-SQL Database</a:t>
            </a:r>
          </a:p>
        </p:txBody>
      </p:sp>
      <p:sp>
        <p:nvSpPr>
          <p:cNvPr id="5" name="Text Placeholder 4">
            <a:extLst>
              <a:ext uri="{FF2B5EF4-FFF2-40B4-BE49-F238E27FC236}">
                <a16:creationId xmlns:a16="http://schemas.microsoft.com/office/drawing/2014/main" id="{710695EA-061C-DC86-7F0F-1A3C722D3ED4}"/>
              </a:ext>
            </a:extLst>
          </p:cNvPr>
          <p:cNvSpPr>
            <a:spLocks noGrp="1"/>
          </p:cNvSpPr>
          <p:nvPr>
            <p:ph type="body" idx="1"/>
          </p:nvPr>
        </p:nvSpPr>
        <p:spPr>
          <a:xfrm>
            <a:off x="403861" y="1717989"/>
            <a:ext cx="5372100" cy="557784"/>
          </a:xfrm>
        </p:spPr>
        <p:txBody>
          <a:bodyPr/>
          <a:lstStyle/>
          <a:p>
            <a:r>
              <a:rPr lang="en-US" sz="3200" dirty="0"/>
              <a:t>Cloud Firestore</a:t>
            </a:r>
          </a:p>
        </p:txBody>
      </p:sp>
      <p:sp>
        <p:nvSpPr>
          <p:cNvPr id="7" name="Text Placeholder 6">
            <a:extLst>
              <a:ext uri="{FF2B5EF4-FFF2-40B4-BE49-F238E27FC236}">
                <a16:creationId xmlns:a16="http://schemas.microsoft.com/office/drawing/2014/main" id="{69B4C29E-1D89-211C-2FE9-0BA7A9359F11}"/>
              </a:ext>
            </a:extLst>
          </p:cNvPr>
          <p:cNvSpPr>
            <a:spLocks noGrp="1"/>
          </p:cNvSpPr>
          <p:nvPr>
            <p:ph type="body" sz="quarter" idx="3"/>
          </p:nvPr>
        </p:nvSpPr>
        <p:spPr>
          <a:xfrm>
            <a:off x="6416038" y="1717990"/>
            <a:ext cx="5311141" cy="553373"/>
          </a:xfrm>
        </p:spPr>
        <p:txBody>
          <a:bodyPr/>
          <a:lstStyle/>
          <a:p>
            <a:r>
              <a:rPr lang="en-US" sz="3200" dirty="0">
                <a:solidFill>
                  <a:srgbClr val="000000"/>
                </a:solidFill>
                <a:hlinkClick r:id="rId2" action="ppaction://hlinksldjump">
                  <a:extLst>
                    <a:ext uri="{A12FA001-AC4F-418D-AE19-62706E023703}">
                      <ahyp:hlinkClr xmlns:ahyp="http://schemas.microsoft.com/office/drawing/2018/hyperlinkcolor" val="tx"/>
                    </a:ext>
                  </a:extLst>
                </a:hlinkClick>
              </a:rPr>
              <a:t>Firebase Realtime Database</a:t>
            </a:r>
            <a:endParaRPr lang="en-US" sz="3200" dirty="0">
              <a:solidFill>
                <a:srgbClr val="000000"/>
              </a:solidFill>
            </a:endParaRPr>
          </a:p>
        </p:txBody>
      </p:sp>
      <p:pic>
        <p:nvPicPr>
          <p:cNvPr id="6146" name="Picture 2" descr="A practical guide to Firestore. Google Firebase NoSql database | by Supun  Muthutantrige | Medium">
            <a:extLst>
              <a:ext uri="{FF2B5EF4-FFF2-40B4-BE49-F238E27FC236}">
                <a16:creationId xmlns:a16="http://schemas.microsoft.com/office/drawing/2014/main" id="{6865DF5B-AF68-1C0A-5EEC-D638B4E40A0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1025" y="2466012"/>
            <a:ext cx="5194300" cy="15582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to Edit Firebase Realtime Database When Blocked by Read-only Mode | by  Nuha Khaled | Firebase Developers | Medium">
            <a:extLst>
              <a:ext uri="{FF2B5EF4-FFF2-40B4-BE49-F238E27FC236}">
                <a16:creationId xmlns:a16="http://schemas.microsoft.com/office/drawing/2014/main" id="{F2C204BA-2510-9EC2-8610-E097AF45E0F7}"/>
              </a:ext>
            </a:extLst>
          </p:cNvPr>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l="14659" t="23496" r="14633" b="24492"/>
          <a:stretch/>
        </p:blipFill>
        <p:spPr bwMode="auto">
          <a:xfrm>
            <a:off x="6686507" y="2466013"/>
            <a:ext cx="4665182" cy="1558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a:extLst>
              <a:ext uri="{FF2B5EF4-FFF2-40B4-BE49-F238E27FC236}">
                <a16:creationId xmlns:a16="http://schemas.microsoft.com/office/drawing/2014/main" id="{52616F5B-0DDB-D464-60C3-575684B3AFEA}"/>
              </a:ext>
            </a:extLst>
          </p:cNvPr>
          <p:cNvSpPr txBox="1">
            <a:spLocks/>
          </p:cNvSpPr>
          <p:nvPr/>
        </p:nvSpPr>
        <p:spPr>
          <a:xfrm>
            <a:off x="403861" y="4424527"/>
            <a:ext cx="5692139" cy="1558286"/>
          </a:xfrm>
          <a:prstGeom prst="rect">
            <a:avLst/>
          </a:prstGeom>
        </p:spPr>
        <p:txBody>
          <a:bodyPr vert="horz" lIns="91440" tIns="45720" rIns="91440" bIns="45720" rtlCol="0" anchor="t">
            <a:noAutofit/>
          </a:bodyPr>
          <a:lstStyle>
            <a:lvl1pPr marL="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b="1" dirty="0">
                <a:solidFill>
                  <a:srgbClr val="00B050"/>
                </a:solidFill>
              </a:rPr>
              <a:t>Powerful Queries</a:t>
            </a:r>
          </a:p>
          <a:p>
            <a:pPr marL="342900" indent="-342900">
              <a:buFont typeface="Arial" panose="020B0604020202020204" pitchFamily="34" charset="0"/>
              <a:buChar char="•"/>
            </a:pPr>
            <a:r>
              <a:rPr lang="en-US" dirty="0">
                <a:solidFill>
                  <a:srgbClr val="000000"/>
                </a:solidFill>
              </a:rPr>
              <a:t>The robust “traditional” database</a:t>
            </a:r>
          </a:p>
          <a:p>
            <a:pPr marL="342900" indent="-342900">
              <a:buFont typeface="Arial" panose="020B0604020202020204" pitchFamily="34" charset="0"/>
              <a:buChar char="•"/>
            </a:pPr>
            <a:r>
              <a:rPr lang="en-US" dirty="0">
                <a:solidFill>
                  <a:srgbClr val="000000"/>
                </a:solidFill>
              </a:rPr>
              <a:t>Has a query builder can build queries in the console and count results. </a:t>
            </a:r>
          </a:p>
          <a:p>
            <a:pPr marL="342900" indent="-342900">
              <a:buFont typeface="Arial" panose="020B0604020202020204" pitchFamily="34" charset="0"/>
              <a:buChar char="•"/>
            </a:pPr>
            <a:endParaRPr lang="en-US" b="1" dirty="0">
              <a:solidFill>
                <a:srgbClr val="00B050"/>
              </a:solidFill>
            </a:endParaRPr>
          </a:p>
        </p:txBody>
      </p:sp>
      <p:sp>
        <p:nvSpPr>
          <p:cNvPr id="10" name="Text Placeholder 6">
            <a:extLst>
              <a:ext uri="{FF2B5EF4-FFF2-40B4-BE49-F238E27FC236}">
                <a16:creationId xmlns:a16="http://schemas.microsoft.com/office/drawing/2014/main" id="{2497BAF3-C62D-D587-ACED-AFDCF5A247F4}"/>
              </a:ext>
            </a:extLst>
          </p:cNvPr>
          <p:cNvSpPr txBox="1">
            <a:spLocks/>
          </p:cNvSpPr>
          <p:nvPr/>
        </p:nvSpPr>
        <p:spPr>
          <a:xfrm>
            <a:off x="6357853" y="4424526"/>
            <a:ext cx="5369326" cy="1558287"/>
          </a:xfrm>
          <a:prstGeom prst="rect">
            <a:avLst/>
          </a:prstGeom>
        </p:spPr>
        <p:txBody>
          <a:bodyPr vert="horz" lIns="91440" tIns="45720" rIns="91440" bIns="45720" rtlCol="0" anchor="t">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1800" b="1" dirty="0"/>
              <a:t>Ideal for </a:t>
            </a:r>
            <a:r>
              <a:rPr lang="en-US" sz="1800" b="1" dirty="0">
                <a:solidFill>
                  <a:srgbClr val="00B050"/>
                </a:solidFill>
              </a:rPr>
              <a:t>high write</a:t>
            </a:r>
            <a:r>
              <a:rPr lang="en-US" sz="1800" b="1" dirty="0"/>
              <a:t> volume, </a:t>
            </a:r>
            <a:r>
              <a:rPr lang="en-US" sz="1800" b="1" dirty="0">
                <a:solidFill>
                  <a:srgbClr val="00B050"/>
                </a:solidFill>
              </a:rPr>
              <a:t>small data </a:t>
            </a:r>
            <a:r>
              <a:rPr lang="en-US" sz="1800" b="1" dirty="0"/>
              <a:t>payload</a:t>
            </a:r>
          </a:p>
          <a:p>
            <a:pPr marL="285750" indent="-285750">
              <a:buFont typeface="Arial" panose="020B0604020202020204" pitchFamily="34" charset="0"/>
              <a:buChar char="•"/>
            </a:pPr>
            <a:r>
              <a:rPr lang="en-US" sz="1800" dirty="0">
                <a:solidFill>
                  <a:srgbClr val="000000"/>
                </a:solidFill>
              </a:rPr>
              <a:t>Does not charge for writes</a:t>
            </a:r>
          </a:p>
          <a:p>
            <a:pPr marL="285750" indent="-285750">
              <a:buFont typeface="Arial" panose="020B0604020202020204" pitchFamily="34" charset="0"/>
              <a:buChar char="•"/>
            </a:pPr>
            <a:r>
              <a:rPr lang="en-US" sz="1800" dirty="0">
                <a:solidFill>
                  <a:srgbClr val="000000"/>
                </a:solidFill>
              </a:rPr>
              <a:t>Think IOT Sensors, constant stream of small data being up-loaded</a:t>
            </a:r>
            <a:endParaRPr lang="en-US" sz="1800" b="1" dirty="0"/>
          </a:p>
        </p:txBody>
      </p:sp>
      <p:sp>
        <p:nvSpPr>
          <p:cNvPr id="11" name="TextBox 10">
            <a:extLst>
              <a:ext uri="{FF2B5EF4-FFF2-40B4-BE49-F238E27FC236}">
                <a16:creationId xmlns:a16="http://schemas.microsoft.com/office/drawing/2014/main" id="{BD43A465-C81C-E76E-8998-0169C66C7A3D}"/>
              </a:ext>
            </a:extLst>
          </p:cNvPr>
          <p:cNvSpPr txBox="1"/>
          <p:nvPr/>
        </p:nvSpPr>
        <p:spPr>
          <a:xfrm>
            <a:off x="457202" y="6325150"/>
            <a:ext cx="5318124" cy="276999"/>
          </a:xfrm>
          <a:prstGeom prst="rect">
            <a:avLst/>
          </a:prstGeom>
          <a:noFill/>
        </p:spPr>
        <p:txBody>
          <a:bodyPr wrap="square">
            <a:spAutoFit/>
          </a:bodyPr>
          <a:lstStyle/>
          <a:p>
            <a:r>
              <a:rPr lang="en-US" sz="1200" dirty="0"/>
              <a:t>Source: </a:t>
            </a:r>
            <a:r>
              <a:rPr lang="en-US" sz="1200" dirty="0">
                <a:hlinkClick r:id="rId5"/>
              </a:rPr>
              <a:t>100 Firebase Tips, Tricks, and Screw-ups by Fireship</a:t>
            </a:r>
            <a:endParaRPr lang="en-US" sz="1200" dirty="0"/>
          </a:p>
        </p:txBody>
      </p:sp>
    </p:spTree>
    <p:extLst>
      <p:ext uri="{BB962C8B-B14F-4D97-AF65-F5344CB8AC3E}">
        <p14:creationId xmlns:p14="http://schemas.microsoft.com/office/powerpoint/2010/main" val="704604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44500" y="585216"/>
            <a:ext cx="11303000" cy="1336810"/>
          </a:xfrm>
        </p:spPr>
        <p:txBody>
          <a:bodyPr anchor="ctr"/>
          <a:lstStyle/>
          <a:p>
            <a:r>
              <a:rPr lang="en-US" dirty="0"/>
              <a:t>Step 1 - Create Firestore database</a:t>
            </a:r>
          </a:p>
        </p:txBody>
      </p:sp>
      <p:sp>
        <p:nvSpPr>
          <p:cNvPr id="30" name="TextBox 29">
            <a:extLst>
              <a:ext uri="{FF2B5EF4-FFF2-40B4-BE49-F238E27FC236}">
                <a16:creationId xmlns:a16="http://schemas.microsoft.com/office/drawing/2014/main" id="{7520C3C5-5C69-3D82-DE5E-5A96AC5DF1DA}"/>
              </a:ext>
            </a:extLst>
          </p:cNvPr>
          <p:cNvSpPr txBox="1"/>
          <p:nvPr/>
        </p:nvSpPr>
        <p:spPr>
          <a:xfrm>
            <a:off x="444500" y="2356231"/>
            <a:ext cx="11303000" cy="353943"/>
          </a:xfrm>
          <a:prstGeom prst="rect">
            <a:avLst/>
          </a:prstGeom>
          <a:noFill/>
        </p:spPr>
        <p:txBody>
          <a:bodyPr wrap="square" rtlCol="0">
            <a:spAutoFit/>
          </a:bodyPr>
          <a:lstStyle/>
          <a:p>
            <a:r>
              <a:rPr lang="en-US" sz="1700" dirty="0"/>
              <a:t>From “</a:t>
            </a:r>
            <a:r>
              <a:rPr lang="en-US" sz="1700" b="1" dirty="0">
                <a:solidFill>
                  <a:srgbClr val="1CADE4"/>
                </a:solidFill>
              </a:rPr>
              <a:t>Project categories</a:t>
            </a:r>
            <a:r>
              <a:rPr lang="en-US" sz="1700" dirty="0"/>
              <a:t>”, under “</a:t>
            </a:r>
            <a:r>
              <a:rPr lang="en-US" sz="1700" b="1" dirty="0">
                <a:solidFill>
                  <a:srgbClr val="FFA500"/>
                </a:solidFill>
              </a:rPr>
              <a:t>BUILD</a:t>
            </a:r>
            <a:r>
              <a:rPr lang="en-US" sz="1700" dirty="0"/>
              <a:t>” dropdown menu, </a:t>
            </a:r>
            <a:r>
              <a:rPr lang="en-US" sz="1700" b="1" dirty="0">
                <a:solidFill>
                  <a:srgbClr val="00CC00"/>
                </a:solidFill>
              </a:rPr>
              <a:t>select</a:t>
            </a:r>
            <a:r>
              <a:rPr lang="en-US" sz="1700" dirty="0"/>
              <a:t> “</a:t>
            </a:r>
            <a:r>
              <a:rPr lang="en-US" sz="1700" b="1" dirty="0">
                <a:solidFill>
                  <a:srgbClr val="00CC00"/>
                </a:solidFill>
              </a:rPr>
              <a:t>Firestore Database</a:t>
            </a:r>
            <a:r>
              <a:rPr lang="en-US" sz="1700" dirty="0"/>
              <a:t>”, </a:t>
            </a:r>
            <a:r>
              <a:rPr lang="en-US" sz="1700" b="1" dirty="0">
                <a:solidFill>
                  <a:srgbClr val="FF0000"/>
                </a:solidFill>
              </a:rPr>
              <a:t>Click</a:t>
            </a:r>
            <a:r>
              <a:rPr lang="en-US" sz="1700" dirty="0"/>
              <a:t> “</a:t>
            </a:r>
            <a:r>
              <a:rPr lang="en-US" sz="1700" b="1" dirty="0">
                <a:solidFill>
                  <a:srgbClr val="FF0000"/>
                </a:solidFill>
              </a:rPr>
              <a:t>Create Database</a:t>
            </a:r>
            <a:r>
              <a:rPr lang="en-US" sz="1700" dirty="0"/>
              <a:t>”</a:t>
            </a:r>
          </a:p>
        </p:txBody>
      </p:sp>
      <p:sp>
        <p:nvSpPr>
          <p:cNvPr id="3" name="TextBox 2">
            <a:extLst>
              <a:ext uri="{FF2B5EF4-FFF2-40B4-BE49-F238E27FC236}">
                <a16:creationId xmlns:a16="http://schemas.microsoft.com/office/drawing/2014/main" id="{E1227E37-31B8-9146-097B-BCC29DD5E7B8}"/>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grpSp>
        <p:nvGrpSpPr>
          <p:cNvPr id="5" name="Group 4">
            <a:extLst>
              <a:ext uri="{FF2B5EF4-FFF2-40B4-BE49-F238E27FC236}">
                <a16:creationId xmlns:a16="http://schemas.microsoft.com/office/drawing/2014/main" id="{1E4B9931-ABAD-0BAE-CFB0-2A4763CEE7EC}"/>
              </a:ext>
            </a:extLst>
          </p:cNvPr>
          <p:cNvGrpSpPr/>
          <p:nvPr/>
        </p:nvGrpSpPr>
        <p:grpSpPr>
          <a:xfrm>
            <a:off x="444500" y="3209703"/>
            <a:ext cx="11303000" cy="2808392"/>
            <a:chOff x="444500" y="3144379"/>
            <a:chExt cx="11565912" cy="2873716"/>
          </a:xfrm>
        </p:grpSpPr>
        <p:pic>
          <p:nvPicPr>
            <p:cNvPr id="43" name="Picture 42">
              <a:extLst>
                <a:ext uri="{FF2B5EF4-FFF2-40B4-BE49-F238E27FC236}">
                  <a16:creationId xmlns:a16="http://schemas.microsoft.com/office/drawing/2014/main" id="{634FEC98-7255-2193-BEFA-6B7114FDBA2B}"/>
                </a:ext>
              </a:extLst>
            </p:cNvPr>
            <p:cNvPicPr>
              <a:picLocks noChangeAspect="1"/>
            </p:cNvPicPr>
            <p:nvPr/>
          </p:nvPicPr>
          <p:blipFill rotWithShape="1">
            <a:blip r:embed="rId3">
              <a:extLst>
                <a:ext uri="{28A0092B-C50C-407E-A947-70E740481C1C}">
                  <a14:useLocalDpi xmlns:a14="http://schemas.microsoft.com/office/drawing/2010/main" val="0"/>
                </a:ext>
              </a:extLst>
            </a:blip>
            <a:srcRect r="2879"/>
            <a:stretch/>
          </p:blipFill>
          <p:spPr>
            <a:xfrm>
              <a:off x="7482059" y="3448092"/>
              <a:ext cx="4528353" cy="2285569"/>
            </a:xfrm>
            <a:prstGeom prst="rect">
              <a:avLst/>
            </a:prstGeom>
          </p:spPr>
        </p:pic>
        <p:grpSp>
          <p:nvGrpSpPr>
            <p:cNvPr id="53" name="Group 52">
              <a:extLst>
                <a:ext uri="{FF2B5EF4-FFF2-40B4-BE49-F238E27FC236}">
                  <a16:creationId xmlns:a16="http://schemas.microsoft.com/office/drawing/2014/main" id="{46828DCE-0641-82B0-1A8B-CD94CF8009E7}"/>
                </a:ext>
              </a:extLst>
            </p:cNvPr>
            <p:cNvGrpSpPr/>
            <p:nvPr/>
          </p:nvGrpSpPr>
          <p:grpSpPr>
            <a:xfrm>
              <a:off x="2197264" y="3144379"/>
              <a:ext cx="5213733" cy="2873716"/>
              <a:chOff x="2022886" y="2516923"/>
              <a:chExt cx="5213733" cy="2873716"/>
            </a:xfrm>
          </p:grpSpPr>
          <p:grpSp>
            <p:nvGrpSpPr>
              <p:cNvPr id="38" name="Group 37">
                <a:extLst>
                  <a:ext uri="{FF2B5EF4-FFF2-40B4-BE49-F238E27FC236}">
                    <a16:creationId xmlns:a16="http://schemas.microsoft.com/office/drawing/2014/main" id="{A25CD757-279B-BC8C-AF28-484F8A6F862B}"/>
                  </a:ext>
                </a:extLst>
              </p:cNvPr>
              <p:cNvGrpSpPr/>
              <p:nvPr/>
            </p:nvGrpSpPr>
            <p:grpSpPr>
              <a:xfrm>
                <a:off x="2022886" y="2516923"/>
                <a:ext cx="5213733" cy="2873716"/>
                <a:chOff x="3633009" y="2516923"/>
                <a:chExt cx="5213733" cy="2873716"/>
              </a:xfrm>
            </p:grpSpPr>
            <p:pic>
              <p:nvPicPr>
                <p:cNvPr id="36" name="Picture 35">
                  <a:extLst>
                    <a:ext uri="{FF2B5EF4-FFF2-40B4-BE49-F238E27FC236}">
                      <a16:creationId xmlns:a16="http://schemas.microsoft.com/office/drawing/2014/main" id="{5FB94B52-13EF-C09A-04E2-0ACEA455F7C8}"/>
                    </a:ext>
                  </a:extLst>
                </p:cNvPr>
                <p:cNvPicPr>
                  <a:picLocks noChangeAspect="1"/>
                </p:cNvPicPr>
                <p:nvPr/>
              </p:nvPicPr>
              <p:blipFill rotWithShape="1">
                <a:blip r:embed="rId4"/>
                <a:srcRect r="6270"/>
                <a:stretch/>
              </p:blipFill>
              <p:spPr>
                <a:xfrm>
                  <a:off x="3633009" y="2516923"/>
                  <a:ext cx="5213733" cy="2873716"/>
                </a:xfrm>
                <a:prstGeom prst="rect">
                  <a:avLst/>
                </a:prstGeom>
              </p:spPr>
            </p:pic>
            <p:sp>
              <p:nvSpPr>
                <p:cNvPr id="18" name="Rectangle 17">
                  <a:extLst>
                    <a:ext uri="{FF2B5EF4-FFF2-40B4-BE49-F238E27FC236}">
                      <a16:creationId xmlns:a16="http://schemas.microsoft.com/office/drawing/2014/main" id="{FEAE35B4-6C43-A9C0-34C7-C4F20E0EF1D9}"/>
                    </a:ext>
                  </a:extLst>
                </p:cNvPr>
                <p:cNvSpPr/>
                <p:nvPr/>
              </p:nvSpPr>
              <p:spPr>
                <a:xfrm>
                  <a:off x="3704071" y="4919521"/>
                  <a:ext cx="867929" cy="163785"/>
                </a:xfrm>
                <a:prstGeom prst="rect">
                  <a:avLst/>
                </a:prstGeom>
                <a:noFill/>
                <a:ln w="381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2BBB8-974F-1CCC-7C98-22C9183E052A}"/>
                    </a:ext>
                  </a:extLst>
                </p:cNvPr>
                <p:cNvSpPr/>
                <p:nvPr/>
              </p:nvSpPr>
              <p:spPr>
                <a:xfrm>
                  <a:off x="3704072" y="4418422"/>
                  <a:ext cx="249201" cy="209006"/>
                </a:xfrm>
                <a:prstGeom prst="rect">
                  <a:avLst/>
                </a:prstGeom>
                <a:noFill/>
                <a:ln w="127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0BA9CC5-3409-B7F9-C4E1-74F4B57DCA8B}"/>
                    </a:ext>
                  </a:extLst>
                </p:cNvPr>
                <p:cNvCxnSpPr>
                  <a:cxnSpLocks/>
                </p:cNvCxnSpPr>
                <p:nvPr/>
              </p:nvCxnSpPr>
              <p:spPr>
                <a:xfrm flipH="1">
                  <a:off x="4645585" y="5001413"/>
                  <a:ext cx="472515"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48337F1-4D0E-0708-5D85-404CACC76D0A}"/>
                    </a:ext>
                  </a:extLst>
                </p:cNvPr>
                <p:cNvSpPr/>
                <p:nvPr/>
              </p:nvSpPr>
              <p:spPr>
                <a:xfrm>
                  <a:off x="3704071" y="4210527"/>
                  <a:ext cx="587829" cy="163784"/>
                </a:xfrm>
                <a:prstGeom prst="rect">
                  <a:avLst/>
                </a:prstGeom>
                <a:noFill/>
                <a:ln w="127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662791F6-C211-67C5-5C8B-160255141767}"/>
                  </a:ext>
                </a:extLst>
              </p:cNvPr>
              <p:cNvPicPr>
                <a:picLocks noChangeAspect="1"/>
              </p:cNvPicPr>
              <p:nvPr/>
            </p:nvPicPr>
            <p:blipFill rotWithShape="1">
              <a:blip r:embed="rId5"/>
              <a:srcRect l="22013" t="54731" r="32202" b="38772"/>
              <a:stretch/>
            </p:blipFill>
            <p:spPr>
              <a:xfrm>
                <a:off x="3325650" y="2555023"/>
                <a:ext cx="833210" cy="99417"/>
              </a:xfrm>
              <a:prstGeom prst="rect">
                <a:avLst/>
              </a:prstGeom>
            </p:spPr>
          </p:pic>
        </p:grpSp>
        <p:grpSp>
          <p:nvGrpSpPr>
            <p:cNvPr id="54" name="Group 53">
              <a:extLst>
                <a:ext uri="{FF2B5EF4-FFF2-40B4-BE49-F238E27FC236}">
                  <a16:creationId xmlns:a16="http://schemas.microsoft.com/office/drawing/2014/main" id="{C25EE128-D05B-FCE7-3E79-FD05E41092FE}"/>
                </a:ext>
              </a:extLst>
            </p:cNvPr>
            <p:cNvGrpSpPr/>
            <p:nvPr/>
          </p:nvGrpSpPr>
          <p:grpSpPr>
            <a:xfrm>
              <a:off x="444500" y="3144379"/>
              <a:ext cx="1630157" cy="2873716"/>
              <a:chOff x="302225" y="2516923"/>
              <a:chExt cx="1630157" cy="2873716"/>
            </a:xfrm>
          </p:grpSpPr>
          <p:pic>
            <p:nvPicPr>
              <p:cNvPr id="25" name="Picture 24">
                <a:extLst>
                  <a:ext uri="{FF2B5EF4-FFF2-40B4-BE49-F238E27FC236}">
                    <a16:creationId xmlns:a16="http://schemas.microsoft.com/office/drawing/2014/main" id="{46E77E1E-685B-6D8C-BB8D-154D4C8809C9}"/>
                  </a:ext>
                </a:extLst>
              </p:cNvPr>
              <p:cNvPicPr>
                <a:picLocks noChangeAspect="1"/>
              </p:cNvPicPr>
              <p:nvPr/>
            </p:nvPicPr>
            <p:blipFill>
              <a:blip r:embed="rId6"/>
              <a:stretch>
                <a:fillRect/>
              </a:stretch>
            </p:blipFill>
            <p:spPr>
              <a:xfrm>
                <a:off x="302225" y="2516923"/>
                <a:ext cx="1630157" cy="2873716"/>
              </a:xfrm>
              <a:prstGeom prst="rect">
                <a:avLst/>
              </a:prstGeom>
            </p:spPr>
          </p:pic>
          <p:cxnSp>
            <p:nvCxnSpPr>
              <p:cNvPr id="27" name="Straight Arrow Connector 26">
                <a:extLst>
                  <a:ext uri="{FF2B5EF4-FFF2-40B4-BE49-F238E27FC236}">
                    <a16:creationId xmlns:a16="http://schemas.microsoft.com/office/drawing/2014/main" id="{9AD9A122-2D7A-010C-7561-E48303FA1A73}"/>
                  </a:ext>
                </a:extLst>
              </p:cNvPr>
              <p:cNvCxnSpPr>
                <a:cxnSpLocks/>
              </p:cNvCxnSpPr>
              <p:nvPr/>
            </p:nvCxnSpPr>
            <p:spPr>
              <a:xfrm flipH="1">
                <a:off x="1235711" y="4045313"/>
                <a:ext cx="58782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DB50C2-6062-6152-80CA-5AA49C4F8A5F}"/>
                  </a:ext>
                </a:extLst>
              </p:cNvPr>
              <p:cNvSpPr/>
              <p:nvPr/>
            </p:nvSpPr>
            <p:spPr>
              <a:xfrm>
                <a:off x="414746" y="3963421"/>
                <a:ext cx="730461" cy="163784"/>
              </a:xfrm>
              <a:prstGeom prst="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9" name="Rectangle 28">
                <a:extLst>
                  <a:ext uri="{FF2B5EF4-FFF2-40B4-BE49-F238E27FC236}">
                    <a16:creationId xmlns:a16="http://schemas.microsoft.com/office/drawing/2014/main" id="{B9AE0404-8F47-C156-D3F9-EBC1E85FE714}"/>
                  </a:ext>
                </a:extLst>
              </p:cNvPr>
              <p:cNvSpPr/>
              <p:nvPr/>
            </p:nvSpPr>
            <p:spPr>
              <a:xfrm>
                <a:off x="414746" y="4247969"/>
                <a:ext cx="317865" cy="209006"/>
              </a:xfrm>
              <a:prstGeom prst="rect">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98AF91C-87AD-03DC-A127-42B34BB7D8F8}"/>
                  </a:ext>
                </a:extLst>
              </p:cNvPr>
              <p:cNvCxnSpPr>
                <a:cxnSpLocks/>
              </p:cNvCxnSpPr>
              <p:nvPr/>
            </p:nvCxnSpPr>
            <p:spPr>
              <a:xfrm>
                <a:off x="1658622" y="4247969"/>
                <a:ext cx="0" cy="24783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Rectangle: Rounded Corners 45">
              <a:extLst>
                <a:ext uri="{FF2B5EF4-FFF2-40B4-BE49-F238E27FC236}">
                  <a16:creationId xmlns:a16="http://schemas.microsoft.com/office/drawing/2014/main" id="{228F92A3-251A-BB46-3E37-D8DAB55A3BDF}"/>
                </a:ext>
              </a:extLst>
            </p:cNvPr>
            <p:cNvSpPr/>
            <p:nvPr/>
          </p:nvSpPr>
          <p:spPr>
            <a:xfrm>
              <a:off x="9372791" y="5254884"/>
              <a:ext cx="1142999"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891BB3E-2E74-E871-D347-90ACA1F55B5E}"/>
                </a:ext>
              </a:extLst>
            </p:cNvPr>
            <p:cNvCxnSpPr>
              <a:cxnSpLocks/>
            </p:cNvCxnSpPr>
            <p:nvPr/>
          </p:nvCxnSpPr>
          <p:spPr>
            <a:xfrm flipH="1">
              <a:off x="10655491" y="5461404"/>
              <a:ext cx="8380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DA1EFDC-FC1F-1358-7C7F-0DD0F3F165AF}"/>
                </a:ext>
              </a:extLst>
            </p:cNvPr>
            <p:cNvPicPr>
              <a:picLocks noChangeAspect="1"/>
            </p:cNvPicPr>
            <p:nvPr/>
          </p:nvPicPr>
          <p:blipFill rotWithShape="1">
            <a:blip r:embed="rId5"/>
            <a:srcRect l="22013" t="54731" r="32202" b="38772"/>
            <a:stretch/>
          </p:blipFill>
          <p:spPr>
            <a:xfrm>
              <a:off x="9372791" y="3547726"/>
              <a:ext cx="1193746" cy="142435"/>
            </a:xfrm>
            <a:prstGeom prst="rect">
              <a:avLst/>
            </a:prstGeom>
          </p:spPr>
        </p:pic>
        <p:pic>
          <p:nvPicPr>
            <p:cNvPr id="4" name="Picture 3">
              <a:extLst>
                <a:ext uri="{FF2B5EF4-FFF2-40B4-BE49-F238E27FC236}">
                  <a16:creationId xmlns:a16="http://schemas.microsoft.com/office/drawing/2014/main" id="{EBAE493E-C903-23C8-CEEF-7250DC704622}"/>
                </a:ext>
              </a:extLst>
            </p:cNvPr>
            <p:cNvPicPr>
              <a:picLocks noChangeAspect="1"/>
            </p:cNvPicPr>
            <p:nvPr/>
          </p:nvPicPr>
          <p:blipFill rotWithShape="1">
            <a:blip r:embed="rId5"/>
            <a:srcRect l="22013" t="54731" r="32202" b="38772"/>
            <a:stretch/>
          </p:blipFill>
          <p:spPr>
            <a:xfrm>
              <a:off x="3446688" y="3389988"/>
              <a:ext cx="1922934" cy="229440"/>
            </a:xfrm>
            <a:prstGeom prst="rect">
              <a:avLst/>
            </a:prstGeom>
          </p:spPr>
        </p:pic>
      </p:grpSp>
    </p:spTree>
    <p:extLst>
      <p:ext uri="{BB962C8B-B14F-4D97-AF65-F5344CB8AC3E}">
        <p14:creationId xmlns:p14="http://schemas.microsoft.com/office/powerpoint/2010/main" val="17943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AB5FE83A-8B93-14A2-87B1-45A8E722190E}"/>
              </a:ext>
            </a:extLst>
          </p:cNvPr>
          <p:cNvPicPr>
            <a:picLocks noGrp="1" noChangeAspect="1"/>
          </p:cNvPicPr>
          <p:nvPr>
            <p:ph idx="1"/>
          </p:nvPr>
        </p:nvPicPr>
        <p:blipFill>
          <a:blip r:embed="rId3"/>
          <a:stretch>
            <a:fillRect/>
          </a:stretch>
        </p:blipFill>
        <p:spPr>
          <a:xfrm>
            <a:off x="669111" y="1890877"/>
            <a:ext cx="6888235" cy="4597792"/>
          </a:xfrm>
        </p:spPr>
      </p:pic>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nchor="ctr"/>
          <a:lstStyle/>
          <a:p>
            <a:r>
              <a:rPr lang="en-US" dirty="0"/>
              <a:t>STEP 2 - Set up database (part 1 of 2)</a:t>
            </a:r>
          </a:p>
        </p:txBody>
      </p:sp>
      <p:cxnSp>
        <p:nvCxnSpPr>
          <p:cNvPr id="10" name="Straight Arrow Connector 9">
            <a:extLst>
              <a:ext uri="{FF2B5EF4-FFF2-40B4-BE49-F238E27FC236}">
                <a16:creationId xmlns:a16="http://schemas.microsoft.com/office/drawing/2014/main" id="{796D08EB-A0B4-D79F-9286-7A5EF40004A5}"/>
              </a:ext>
            </a:extLst>
          </p:cNvPr>
          <p:cNvCxnSpPr>
            <a:cxnSpLocks/>
          </p:cNvCxnSpPr>
          <p:nvPr/>
        </p:nvCxnSpPr>
        <p:spPr>
          <a:xfrm flipH="1">
            <a:off x="4175760" y="4406887"/>
            <a:ext cx="1264777"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992709-1128-7B3C-79C1-DBD105A8F418}"/>
              </a:ext>
            </a:extLst>
          </p:cNvPr>
          <p:cNvCxnSpPr>
            <a:cxnSpLocks/>
          </p:cNvCxnSpPr>
          <p:nvPr/>
        </p:nvCxnSpPr>
        <p:spPr>
          <a:xfrm>
            <a:off x="7123006" y="5196840"/>
            <a:ext cx="0" cy="6624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4A4DDD-B4F2-3756-3945-174965C1645C}"/>
              </a:ext>
            </a:extLst>
          </p:cNvPr>
          <p:cNvSpPr/>
          <p:nvPr/>
        </p:nvSpPr>
        <p:spPr>
          <a:xfrm>
            <a:off x="838199" y="4259581"/>
            <a:ext cx="3337561" cy="274311"/>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B0B7BAD-5036-69D5-8D29-F6EEF53239FC}"/>
              </a:ext>
            </a:extLst>
          </p:cNvPr>
          <p:cNvSpPr/>
          <p:nvPr/>
        </p:nvSpPr>
        <p:spPr>
          <a:xfrm>
            <a:off x="6775884" y="5912829"/>
            <a:ext cx="694245"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2">
            <a:extLst>
              <a:ext uri="{FF2B5EF4-FFF2-40B4-BE49-F238E27FC236}">
                <a16:creationId xmlns:a16="http://schemas.microsoft.com/office/drawing/2014/main" id="{83159F1F-88F3-25ED-8D5E-89EE4786996C}"/>
              </a:ext>
            </a:extLst>
          </p:cNvPr>
          <p:cNvSpPr txBox="1">
            <a:spLocks/>
          </p:cNvSpPr>
          <p:nvPr/>
        </p:nvSpPr>
        <p:spPr>
          <a:xfrm>
            <a:off x="7726434" y="1890876"/>
            <a:ext cx="4094178" cy="4597791"/>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A collection with a Database ID with the name “(default)” will be automatically generated</a:t>
            </a:r>
          </a:p>
          <a:p>
            <a:pPr marL="0" indent="0">
              <a:buNone/>
            </a:pPr>
            <a:endParaRPr lang="en-US" dirty="0"/>
          </a:p>
          <a:p>
            <a:pPr marL="0" indent="0">
              <a:buNone/>
            </a:pPr>
            <a:r>
              <a:rPr lang="en-US" dirty="0"/>
              <a:t>You’ll only need to </a:t>
            </a:r>
            <a:r>
              <a:rPr lang="en-US" b="1" dirty="0">
                <a:solidFill>
                  <a:schemeClr val="tx1"/>
                </a:solidFill>
              </a:rPr>
              <a:t>select a location </a:t>
            </a:r>
            <a:r>
              <a:rPr lang="en-US" dirty="0"/>
              <a:t>setting where your Cloud Firestore data will be stored</a:t>
            </a:r>
          </a:p>
          <a:p>
            <a:pPr marL="0" indent="0">
              <a:buNone/>
            </a:pPr>
            <a:endParaRPr lang="en-US" b="1" dirty="0">
              <a:solidFill>
                <a:srgbClr val="00CC00"/>
              </a:solidFill>
            </a:endParaRPr>
          </a:p>
          <a:p>
            <a:r>
              <a:rPr lang="en-US" b="1" dirty="0">
                <a:solidFill>
                  <a:srgbClr val="00CC00"/>
                </a:solidFill>
              </a:rPr>
              <a:t>Select</a:t>
            </a:r>
            <a:r>
              <a:rPr lang="en-US" dirty="0"/>
              <a:t> the </a:t>
            </a:r>
            <a:r>
              <a:rPr lang="en-US" sz="1800" b="1" dirty="0">
                <a:solidFill>
                  <a:srgbClr val="00CC00"/>
                </a:solidFill>
              </a:rPr>
              <a:t>region</a:t>
            </a:r>
            <a:r>
              <a:rPr lang="en-US" dirty="0"/>
              <a:t> that best suits your geographic location</a:t>
            </a:r>
          </a:p>
          <a:p>
            <a:r>
              <a:rPr lang="en-US" b="1" dirty="0">
                <a:solidFill>
                  <a:srgbClr val="FF0000"/>
                </a:solidFill>
              </a:rPr>
              <a:t>Click</a:t>
            </a:r>
            <a:r>
              <a:rPr lang="en-US" dirty="0"/>
              <a:t> “</a:t>
            </a:r>
            <a:r>
              <a:rPr lang="en-US" b="1" dirty="0">
                <a:solidFill>
                  <a:srgbClr val="FF0000"/>
                </a:solidFill>
              </a:rPr>
              <a:t>Next</a:t>
            </a:r>
            <a:r>
              <a:rPr lang="en-US" dirty="0"/>
              <a:t>”</a:t>
            </a:r>
          </a:p>
        </p:txBody>
      </p:sp>
      <p:sp>
        <p:nvSpPr>
          <p:cNvPr id="9" name="TextBox 8">
            <a:extLst>
              <a:ext uri="{FF2B5EF4-FFF2-40B4-BE49-F238E27FC236}">
                <a16:creationId xmlns:a16="http://schemas.microsoft.com/office/drawing/2014/main" id="{F28C77FC-A76C-53A4-E4FE-E4C87EBFD8FF}"/>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9437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nchor="ctr"/>
          <a:lstStyle/>
          <a:p>
            <a:r>
              <a:rPr lang="en-US" dirty="0"/>
              <a:t>Step 3 - Set up database (part 2 of 2)</a:t>
            </a:r>
          </a:p>
        </p:txBody>
      </p:sp>
      <p:sp>
        <p:nvSpPr>
          <p:cNvPr id="3" name="Text Placeholder 2">
            <a:extLst>
              <a:ext uri="{FF2B5EF4-FFF2-40B4-BE49-F238E27FC236}">
                <a16:creationId xmlns:a16="http://schemas.microsoft.com/office/drawing/2014/main" id="{81744E96-C598-CD93-DCD1-0F0BFF47D886}"/>
              </a:ext>
            </a:extLst>
          </p:cNvPr>
          <p:cNvSpPr>
            <a:spLocks noGrp="1"/>
          </p:cNvSpPr>
          <p:nvPr>
            <p:ph type="body" idx="1"/>
          </p:nvPr>
        </p:nvSpPr>
        <p:spPr>
          <a:xfrm>
            <a:off x="1023938" y="1722907"/>
            <a:ext cx="5062758" cy="822960"/>
          </a:xfrm>
        </p:spPr>
        <p:txBody>
          <a:bodyPr/>
          <a:lstStyle/>
          <a:p>
            <a:r>
              <a:rPr lang="en-US" dirty="0">
                <a:solidFill>
                  <a:schemeClr val="tx1"/>
                </a:solidFill>
              </a:rPr>
              <a:t>Start in </a:t>
            </a:r>
            <a:r>
              <a:rPr lang="en-US" b="1" dirty="0">
                <a:solidFill>
                  <a:schemeClr val="tx1"/>
                </a:solidFill>
              </a:rPr>
              <a:t>production 🎥</a:t>
            </a:r>
            <a:endParaRPr lang="en-US" dirty="0">
              <a:solidFill>
                <a:schemeClr val="tx1"/>
              </a:solidFill>
            </a:endParaRPr>
          </a:p>
        </p:txBody>
      </p:sp>
      <p:sp>
        <p:nvSpPr>
          <p:cNvPr id="4" name="Text Placeholder 3">
            <a:extLst>
              <a:ext uri="{FF2B5EF4-FFF2-40B4-BE49-F238E27FC236}">
                <a16:creationId xmlns:a16="http://schemas.microsoft.com/office/drawing/2014/main" id="{0165DDCE-E923-AEE7-4FC2-5000896230C6}"/>
              </a:ext>
            </a:extLst>
          </p:cNvPr>
          <p:cNvSpPr>
            <a:spLocks noGrp="1"/>
          </p:cNvSpPr>
          <p:nvPr>
            <p:ph type="body" sz="quarter" idx="3"/>
          </p:nvPr>
        </p:nvSpPr>
        <p:spPr>
          <a:xfrm>
            <a:off x="6856244" y="1717990"/>
            <a:ext cx="5047422" cy="822960"/>
          </a:xfrm>
        </p:spPr>
        <p:txBody>
          <a:bodyPr/>
          <a:lstStyle/>
          <a:p>
            <a:r>
              <a:rPr lang="en-US" dirty="0">
                <a:solidFill>
                  <a:schemeClr val="tx1"/>
                </a:solidFill>
              </a:rPr>
              <a:t>Start in </a:t>
            </a:r>
            <a:r>
              <a:rPr lang="en-US" b="1" dirty="0">
                <a:solidFill>
                  <a:schemeClr val="tx1"/>
                </a:solidFill>
              </a:rPr>
              <a:t>test mode 🧪</a:t>
            </a:r>
          </a:p>
        </p:txBody>
      </p:sp>
      <p:pic>
        <p:nvPicPr>
          <p:cNvPr id="18" name="Content Placeholder 17">
            <a:extLst>
              <a:ext uri="{FF2B5EF4-FFF2-40B4-BE49-F238E27FC236}">
                <a16:creationId xmlns:a16="http://schemas.microsoft.com/office/drawing/2014/main" id="{6DD3D5B3-6E85-8707-6437-0FFE3B109DA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855203" y="2632867"/>
            <a:ext cx="5048463" cy="3394549"/>
          </a:xfrm>
        </p:spPr>
      </p:pic>
      <p:pic>
        <p:nvPicPr>
          <p:cNvPr id="15" name="Content Placeholder 14">
            <a:extLst>
              <a:ext uri="{FF2B5EF4-FFF2-40B4-BE49-F238E27FC236}">
                <a16:creationId xmlns:a16="http://schemas.microsoft.com/office/drawing/2014/main" id="{EC4FCC92-6EC6-B2BC-D21A-6848AB2A431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1023938" y="2633566"/>
            <a:ext cx="5062758" cy="3393853"/>
          </a:xfrm>
        </p:spPr>
      </p:pic>
      <p:sp>
        <p:nvSpPr>
          <p:cNvPr id="5" name="TextBox 4">
            <a:extLst>
              <a:ext uri="{FF2B5EF4-FFF2-40B4-BE49-F238E27FC236}">
                <a16:creationId xmlns:a16="http://schemas.microsoft.com/office/drawing/2014/main" id="{B70D9EA1-194F-19D6-7A62-0AF786DF3BA2}"/>
              </a:ext>
            </a:extLst>
          </p:cNvPr>
          <p:cNvSpPr txBox="1"/>
          <p:nvPr/>
        </p:nvSpPr>
        <p:spPr>
          <a:xfrm>
            <a:off x="581193" y="6119336"/>
            <a:ext cx="9028369" cy="369332"/>
          </a:xfrm>
          <a:prstGeom prst="rect">
            <a:avLst/>
          </a:prstGeom>
          <a:noFill/>
        </p:spPr>
        <p:txBody>
          <a:bodyPr wrap="none" rtlCol="0">
            <a:spAutoFit/>
          </a:bodyPr>
          <a:lstStyle/>
          <a:p>
            <a:r>
              <a:rPr lang="en-US" dirty="0"/>
              <a:t>In this walkthrough we will start in </a:t>
            </a:r>
            <a:r>
              <a:rPr lang="en-US" b="1" dirty="0">
                <a:solidFill>
                  <a:schemeClr val="tx1"/>
                </a:solidFill>
              </a:rPr>
              <a:t>production mode </a:t>
            </a:r>
            <a:r>
              <a:rPr lang="en-US" dirty="0"/>
              <a:t>(previously known as “lock mode” 🔒)</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7" name="Rectangle 1">
            <a:extLst>
              <a:ext uri="{FF2B5EF4-FFF2-40B4-BE49-F238E27FC236}">
                <a16:creationId xmlns:a16="http://schemas.microsoft.com/office/drawing/2014/main" id="{B27A9713-F287-72E5-AC14-03E6CCB5ED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var(--mdc-form-field-label-text-font)"/>
              </a:rPr>
              <a:t>Start in </a:t>
            </a:r>
            <a:r>
              <a:rPr kumimoji="0" lang="en-US" altLang="en-US" sz="1800" b="1" i="0" u="none" strike="noStrike" cap="none" normalizeH="0" baseline="0">
                <a:ln>
                  <a:noFill/>
                </a:ln>
                <a:solidFill>
                  <a:schemeClr val="tx1"/>
                </a:solidFill>
                <a:effectLst/>
                <a:latin typeface="var(--mdc-form-field-label-text-font)"/>
              </a:rPr>
              <a:t>production mode</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3610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33384" y="585216"/>
            <a:ext cx="6145220" cy="632968"/>
          </a:xfrm>
        </p:spPr>
        <p:txBody>
          <a:bodyPr anchor="ctr">
            <a:noAutofit/>
          </a:bodyPr>
          <a:lstStyle/>
          <a:p>
            <a:r>
              <a:rPr lang="en-US" sz="2000" dirty="0"/>
              <a:t>Step 4 </a:t>
            </a:r>
            <a:br>
              <a:rPr lang="en-US" sz="2000" dirty="0"/>
            </a:br>
            <a:r>
              <a:rPr lang="en-US" sz="2000" dirty="0"/>
              <a:t>Add Firebase to your web app (Part 1 of 2)</a:t>
            </a:r>
          </a:p>
        </p:txBody>
      </p:sp>
      <p:sp>
        <p:nvSpPr>
          <p:cNvPr id="20" name="Content Placeholder 19">
            <a:extLst>
              <a:ext uri="{FF2B5EF4-FFF2-40B4-BE49-F238E27FC236}">
                <a16:creationId xmlns:a16="http://schemas.microsoft.com/office/drawing/2014/main" id="{6135C155-34D8-9F9B-B8FE-13E1AF9AB1CE}"/>
              </a:ext>
            </a:extLst>
          </p:cNvPr>
          <p:cNvSpPr>
            <a:spLocks noGrp="1"/>
          </p:cNvSpPr>
          <p:nvPr>
            <p:ph sz="half" idx="1"/>
          </p:nvPr>
        </p:nvSpPr>
        <p:spPr>
          <a:xfrm>
            <a:off x="433385" y="1218184"/>
            <a:ext cx="6145220" cy="5065821"/>
          </a:xfrm>
        </p:spPr>
        <p:txBody>
          <a:bodyPr>
            <a:noAutofit/>
          </a:bodyPr>
          <a:lstStyle/>
          <a:p>
            <a:pPr marL="0" indent="0">
              <a:buNone/>
            </a:pPr>
            <a:r>
              <a:rPr lang="en-US" sz="1250" b="1" dirty="0"/>
              <a:t>To obtain the </a:t>
            </a:r>
            <a:r>
              <a:rPr lang="en-US" sz="1250" b="1" dirty="0" err="1">
                <a:solidFill>
                  <a:srgbClr val="FF0000"/>
                </a:solidFill>
                <a:latin typeface="3270Narrow NF" panose="02000609000000000000" pitchFamily="49" charset="0"/>
                <a:ea typeface="3270Narrow NF" panose="02000609000000000000" pitchFamily="49" charset="0"/>
              </a:rPr>
              <a:t>serviceAccountKey.json</a:t>
            </a:r>
            <a:r>
              <a:rPr lang="en-US" sz="1250" b="1" dirty="0">
                <a:solidFill>
                  <a:srgbClr val="FF0000"/>
                </a:solidFill>
                <a:latin typeface="3270Narrow NF" panose="02000609000000000000" pitchFamily="49" charset="0"/>
                <a:ea typeface="3270Narrow NF" panose="02000609000000000000" pitchFamily="49" charset="0"/>
              </a:rPr>
              <a:t> </a:t>
            </a:r>
            <a:r>
              <a:rPr lang="en-US" sz="1250" b="1" dirty="0"/>
              <a:t>file, you'll need to follow these steps:</a:t>
            </a:r>
          </a:p>
          <a:p>
            <a:pPr marL="457200" indent="-457200">
              <a:buFont typeface="+mj-lt"/>
              <a:buAutoNum type="arabicPeriod"/>
            </a:pPr>
            <a:r>
              <a:rPr lang="en-US" sz="1250" b="1" dirty="0"/>
              <a:t>Go to the Firebase Console: </a:t>
            </a:r>
            <a:r>
              <a:rPr lang="en-US" sz="1250" dirty="0"/>
              <a:t>Visit the Firebase Console at </a:t>
            </a:r>
            <a:r>
              <a:rPr lang="en-US" sz="1250" dirty="0">
                <a:hlinkClick r:id="rId3"/>
              </a:rPr>
              <a:t>https://console.firebase.google.com/</a:t>
            </a:r>
            <a:endParaRPr lang="en-US" sz="1250" dirty="0"/>
          </a:p>
          <a:p>
            <a:pPr marL="457200" indent="-457200">
              <a:buFont typeface="+mj-lt"/>
              <a:buAutoNum type="arabicPeriod"/>
            </a:pPr>
            <a:r>
              <a:rPr lang="en-US" sz="1250" b="1" dirty="0"/>
              <a:t>Select Your Project: </a:t>
            </a:r>
            <a:r>
              <a:rPr lang="en-US" sz="1250" dirty="0"/>
              <a:t>If you already have a project, select it from the project list.</a:t>
            </a:r>
            <a:br>
              <a:rPr lang="en-US" sz="1250" dirty="0"/>
            </a:br>
            <a:r>
              <a:rPr lang="en-US" sz="1250" dirty="0"/>
              <a:t>If not, create a new project by clicking on the "Add project" button.</a:t>
            </a:r>
          </a:p>
          <a:p>
            <a:pPr marL="457200" indent="-457200">
              <a:buFont typeface="+mj-lt"/>
              <a:buAutoNum type="arabicPeriod"/>
            </a:pPr>
            <a:r>
              <a:rPr lang="en-US" sz="1250" b="1" dirty="0"/>
              <a:t>Navigate to Project Settings: </a:t>
            </a:r>
            <a:r>
              <a:rPr lang="en-US" sz="1250" dirty="0"/>
              <a:t>Once you're in your project, click on settings (the gear icon) next to "Project Overview" in the left sidebar.</a:t>
            </a:r>
            <a:br>
              <a:rPr lang="en-US" sz="1250" dirty="0"/>
            </a:br>
            <a:r>
              <a:rPr lang="en-US" sz="1250" dirty="0"/>
              <a:t>Then select "Project settings".</a:t>
            </a:r>
          </a:p>
          <a:p>
            <a:pPr marL="457200" indent="-457200">
              <a:buFont typeface="+mj-lt"/>
              <a:buAutoNum type="arabicPeriod"/>
            </a:pPr>
            <a:r>
              <a:rPr lang="en-US" sz="1250" b="1" dirty="0">
                <a:solidFill>
                  <a:srgbClr val="00B050"/>
                </a:solidFill>
              </a:rPr>
              <a:t>Navigate to Service Accounts: </a:t>
            </a:r>
            <a:r>
              <a:rPr lang="en-US" sz="1250" dirty="0"/>
              <a:t>In the project settings, select the "Service accounts" tab.</a:t>
            </a:r>
          </a:p>
          <a:p>
            <a:pPr marL="457200" indent="-457200">
              <a:buFont typeface="+mj-lt"/>
              <a:buAutoNum type="arabicPeriod"/>
            </a:pPr>
            <a:r>
              <a:rPr lang="en-US" sz="1250" b="1" dirty="0">
                <a:solidFill>
                  <a:srgbClr val="FF0000"/>
                </a:solidFill>
                <a:highlight>
                  <a:srgbClr val="FFFF00"/>
                </a:highlight>
              </a:rPr>
              <a:t>Generate New Private Key:</a:t>
            </a:r>
            <a:r>
              <a:rPr lang="en-US" sz="1250" b="1" dirty="0">
                <a:solidFill>
                  <a:srgbClr val="FF0000"/>
                </a:solidFill>
              </a:rPr>
              <a:t> </a:t>
            </a:r>
            <a:r>
              <a:rPr lang="en-US" sz="125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50" b="1" dirty="0"/>
              <a:t>Save the File: </a:t>
            </a:r>
            <a:r>
              <a:rPr lang="en-US" sz="1250" dirty="0"/>
              <a:t>Save the downloaded JSON file to a secure location on your computer.  This file is your </a:t>
            </a:r>
            <a:r>
              <a:rPr lang="en-US" sz="1250" dirty="0" err="1">
                <a:solidFill>
                  <a:srgbClr val="FF0000"/>
                </a:solidFill>
                <a:latin typeface="3270Narrow NF" panose="02000609000000000000" pitchFamily="49" charset="0"/>
                <a:ea typeface="3270Narrow NF" panose="02000609000000000000" pitchFamily="49" charset="0"/>
              </a:rPr>
              <a:t>serviceAccountKey.json</a:t>
            </a:r>
            <a:r>
              <a:rPr lang="en-US" sz="1250" dirty="0"/>
              <a:t>. If stored in your project folder add the file to .</a:t>
            </a:r>
            <a:r>
              <a:rPr lang="en-US" sz="1250" dirty="0" err="1"/>
              <a:t>gitignore</a:t>
            </a:r>
            <a:endParaRPr lang="en-US" sz="1250" dirty="0"/>
          </a:p>
          <a:p>
            <a:pPr marL="0" indent="0">
              <a:buNone/>
            </a:pPr>
            <a:r>
              <a:rPr lang="en-US" sz="1250" dirty="0">
                <a:highlight>
                  <a:srgbClr val="FFFF00"/>
                </a:highlight>
              </a:rPr>
              <a:t>Remember to </a:t>
            </a:r>
            <a:r>
              <a:rPr lang="en-US" sz="1250" dirty="0">
                <a:solidFill>
                  <a:srgbClr val="FF0000"/>
                </a:solidFill>
                <a:highlight>
                  <a:srgbClr val="FFFF00"/>
                </a:highlight>
              </a:rPr>
              <a:t>keep the new private key secure and not share it publicly</a:t>
            </a:r>
            <a:r>
              <a:rPr lang="en-US" sz="1250" dirty="0"/>
              <a:t>, as it contains sensitive information that grants access to your Firebase project. Once you have the </a:t>
            </a:r>
            <a:r>
              <a:rPr lang="en-US" sz="1250" dirty="0" err="1">
                <a:latin typeface="3270Narrow NF" panose="02000609000000000000" pitchFamily="49" charset="0"/>
                <a:ea typeface="3270Narrow NF" panose="02000609000000000000" pitchFamily="49" charset="0"/>
              </a:rPr>
              <a:t>serviceAccountKey.json</a:t>
            </a:r>
            <a:r>
              <a:rPr lang="en-US" sz="1250" dirty="0">
                <a:latin typeface="3270Narrow NF" panose="02000609000000000000" pitchFamily="49" charset="0"/>
                <a:ea typeface="3270Narrow NF" panose="02000609000000000000" pitchFamily="49" charset="0"/>
              </a:rPr>
              <a:t> </a:t>
            </a:r>
            <a:r>
              <a:rPr lang="en-US" sz="1250" dirty="0"/>
              <a:t>file (AKA the firebase credentials), you can use it to initialize</a:t>
            </a:r>
            <a:br>
              <a:rPr lang="en-US" sz="1250" dirty="0"/>
            </a:br>
            <a:r>
              <a:rPr lang="en-US" sz="1250" dirty="0"/>
              <a:t>the Firebase Admin SDK in your Python script, as demonstrated in the examples.</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22" name="Content Placeholder 18">
            <a:extLst>
              <a:ext uri="{FF2B5EF4-FFF2-40B4-BE49-F238E27FC236}">
                <a16:creationId xmlns:a16="http://schemas.microsoft.com/office/drawing/2014/main" id="{6CCABD35-69D2-7633-0BD1-7DDD66715A98}"/>
              </a:ext>
            </a:extLst>
          </p:cNvPr>
          <p:cNvPicPr>
            <a:picLocks noGrp="1" noChangeAspect="1"/>
          </p:cNvPicPr>
          <p:nvPr>
            <p:ph sz="half" idx="2"/>
          </p:nvPr>
        </p:nvPicPr>
        <p:blipFill>
          <a:blip r:embed="rId4"/>
          <a:stretch>
            <a:fillRect/>
          </a:stretch>
        </p:blipFill>
        <p:spPr>
          <a:xfrm>
            <a:off x="6597654" y="585216"/>
            <a:ext cx="5160962" cy="3332658"/>
          </a:xfrm>
        </p:spPr>
      </p:pic>
      <p:pic>
        <p:nvPicPr>
          <p:cNvPr id="23" name="Picture 22">
            <a:extLst>
              <a:ext uri="{FF2B5EF4-FFF2-40B4-BE49-F238E27FC236}">
                <a16:creationId xmlns:a16="http://schemas.microsoft.com/office/drawing/2014/main" id="{3BED2359-6F69-1674-6268-F1F4CCEF4CE7}"/>
              </a:ext>
            </a:extLst>
          </p:cNvPr>
          <p:cNvPicPr>
            <a:picLocks noChangeAspect="1"/>
          </p:cNvPicPr>
          <p:nvPr/>
        </p:nvPicPr>
        <p:blipFill rotWithShape="1">
          <a:blip r:embed="rId5"/>
          <a:srcRect l="22013" t="54731" r="32202" b="38772"/>
          <a:stretch/>
        </p:blipFill>
        <p:spPr>
          <a:xfrm>
            <a:off x="7809392" y="639925"/>
            <a:ext cx="788508" cy="94083"/>
          </a:xfrm>
          <a:prstGeom prst="rect">
            <a:avLst/>
          </a:prstGeom>
        </p:spPr>
      </p:pic>
      <p:sp>
        <p:nvSpPr>
          <p:cNvPr id="24" name="Rectangle: Rounded Corners 23">
            <a:extLst>
              <a:ext uri="{FF2B5EF4-FFF2-40B4-BE49-F238E27FC236}">
                <a16:creationId xmlns:a16="http://schemas.microsoft.com/office/drawing/2014/main" id="{C483F51F-BD46-18D2-4F5E-42E3C4F7817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26" name="Straight Arrow Connector 25">
            <a:extLst>
              <a:ext uri="{FF2B5EF4-FFF2-40B4-BE49-F238E27FC236}">
                <a16:creationId xmlns:a16="http://schemas.microsoft.com/office/drawing/2014/main" id="{893E3633-3737-07BD-2452-D5124664DC57}"/>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74823EE-3268-85CD-36A9-ABB594AF184C}"/>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28" name="Content Placeholder 7">
            <a:extLst>
              <a:ext uri="{FF2B5EF4-FFF2-40B4-BE49-F238E27FC236}">
                <a16:creationId xmlns:a16="http://schemas.microsoft.com/office/drawing/2014/main" id="{EB080ECC-9748-CF8A-07EF-B7A6AE723241}"/>
              </a:ext>
            </a:extLst>
          </p:cNvPr>
          <p:cNvPicPr>
            <a:picLocks noChangeAspect="1"/>
          </p:cNvPicPr>
          <p:nvPr/>
        </p:nvPicPr>
        <p:blipFill rotWithShape="1">
          <a:blip r:embed="rId6">
            <a:extLst>
              <a:ext uri="{28A0092B-C50C-407E-A947-70E740481C1C}">
                <a14:useLocalDpi xmlns:a14="http://schemas.microsoft.com/office/drawing/2010/main" val="0"/>
              </a:ext>
            </a:extLst>
          </a:blip>
          <a:srcRect l="1103" r="1103"/>
          <a:stretch/>
        </p:blipFill>
        <p:spPr>
          <a:xfrm>
            <a:off x="6597654" y="3962323"/>
            <a:ext cx="5160962" cy="2321682"/>
          </a:xfrm>
          <a:prstGeom prst="rect">
            <a:avLst/>
          </a:prstGeom>
        </p:spPr>
      </p:pic>
      <p:sp>
        <p:nvSpPr>
          <p:cNvPr id="40" name="Oval 39">
            <a:extLst>
              <a:ext uri="{FF2B5EF4-FFF2-40B4-BE49-F238E27FC236}">
                <a16:creationId xmlns:a16="http://schemas.microsoft.com/office/drawing/2014/main" id="{B7111B88-D7EC-CFA3-0881-D17BEF109B73}"/>
              </a:ext>
            </a:extLst>
          </p:cNvPr>
          <p:cNvSpPr/>
          <p:nvPr/>
        </p:nvSpPr>
        <p:spPr>
          <a:xfrm>
            <a:off x="7464730" y="787894"/>
            <a:ext cx="259941" cy="259941"/>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Connector: Elbow 33">
            <a:extLst>
              <a:ext uri="{FF2B5EF4-FFF2-40B4-BE49-F238E27FC236}">
                <a16:creationId xmlns:a16="http://schemas.microsoft.com/office/drawing/2014/main" id="{CFBCB989-4A1B-22A3-B98A-0EBF0F5DDBEB}"/>
              </a:ext>
            </a:extLst>
          </p:cNvPr>
          <p:cNvCxnSpPr>
            <a:cxnSpLocks/>
            <a:stCxn id="40" idx="0"/>
            <a:endCxn id="24" idx="0"/>
          </p:cNvCxnSpPr>
          <p:nvPr/>
        </p:nvCxnSpPr>
        <p:spPr>
          <a:xfrm rot="16200000" flipH="1">
            <a:off x="8482818" y="-100223"/>
            <a:ext cx="214390" cy="1990624"/>
          </a:xfrm>
          <a:prstGeom prst="bentConnector3">
            <a:avLst>
              <a:gd name="adj1" fmla="val -3554"/>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9FFD210C-D724-73C5-E9A8-87B21A2CDA6A}"/>
              </a:ext>
            </a:extLst>
          </p:cNvPr>
          <p:cNvSpPr/>
          <p:nvPr/>
        </p:nvSpPr>
        <p:spPr>
          <a:xfrm>
            <a:off x="10568940" y="5692640"/>
            <a:ext cx="1089660" cy="37288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45" name="Straight Arrow Connector 44">
            <a:extLst>
              <a:ext uri="{FF2B5EF4-FFF2-40B4-BE49-F238E27FC236}">
                <a16:creationId xmlns:a16="http://schemas.microsoft.com/office/drawing/2014/main" id="{0903D793-1B75-9590-BA93-5CA67C2F9ABC}"/>
              </a:ext>
            </a:extLst>
          </p:cNvPr>
          <p:cNvCxnSpPr>
            <a:cxnSpLocks/>
            <a:endCxn id="44" idx="1"/>
          </p:cNvCxnSpPr>
          <p:nvPr/>
        </p:nvCxnSpPr>
        <p:spPr>
          <a:xfrm>
            <a:off x="9692640" y="5879080"/>
            <a:ext cx="8763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210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0BB31-B58E-5C2A-C9FD-2E65C5838884}"/>
              </a:ext>
            </a:extLst>
          </p:cNvPr>
          <p:cNvSpPr>
            <a:spLocks noGrp="1"/>
          </p:cNvSpPr>
          <p:nvPr>
            <p:ph type="ctrTitle"/>
          </p:nvPr>
        </p:nvSpPr>
        <p:spPr>
          <a:xfrm>
            <a:off x="581191" y="723901"/>
            <a:ext cx="10993549" cy="1428750"/>
          </a:xfrm>
        </p:spPr>
        <p:txBody>
          <a:bodyPr anchor="ctr">
            <a:noAutofit/>
          </a:bodyPr>
          <a:lstStyle/>
          <a:p>
            <a:r>
              <a:rPr lang="en-US" sz="2800" dirty="0">
                <a:solidFill>
                  <a:srgbClr val="00B050"/>
                </a:solidFill>
              </a:rPr>
              <a:t>Unlocking</a:t>
            </a:r>
            <a:r>
              <a:rPr lang="en-US" sz="2800" dirty="0"/>
              <a:t> the Future </a:t>
            </a:r>
            <a:r>
              <a:rPr lang="en-US" sz="2800" dirty="0">
                <a:solidFill>
                  <a:schemeClr val="tx1"/>
                </a:solidFill>
              </a:rPr>
              <a:t>A cloud solution</a:t>
            </a:r>
            <a:r>
              <a:rPr lang="en-US" sz="2800" dirty="0"/>
              <a:t>:</a:t>
            </a:r>
            <a:br>
              <a:rPr lang="en-US" sz="2800" dirty="0"/>
            </a:br>
            <a:r>
              <a:rPr lang="en-US" sz="2800" dirty="0"/>
              <a:t>Harnessing Raspberry Pi and RFID for Limitless Possibilities!</a:t>
            </a:r>
          </a:p>
        </p:txBody>
      </p:sp>
      <p:sp>
        <p:nvSpPr>
          <p:cNvPr id="3" name="Subtitle 2">
            <a:extLst>
              <a:ext uri="{FF2B5EF4-FFF2-40B4-BE49-F238E27FC236}">
                <a16:creationId xmlns:a16="http://schemas.microsoft.com/office/drawing/2014/main" id="{A29AE398-996D-DFAB-C79B-C430721146A3}"/>
              </a:ext>
            </a:extLst>
          </p:cNvPr>
          <p:cNvSpPr>
            <a:spLocks noGrp="1"/>
          </p:cNvSpPr>
          <p:nvPr>
            <p:ph type="subTitle" idx="1"/>
          </p:nvPr>
        </p:nvSpPr>
        <p:spPr>
          <a:xfrm>
            <a:off x="581194" y="2172965"/>
            <a:ext cx="10993546" cy="525565"/>
          </a:xfrm>
        </p:spPr>
        <p:txBody>
          <a:bodyPr>
            <a:normAutofit/>
          </a:bodyPr>
          <a:lstStyle/>
          <a:p>
            <a:r>
              <a:rPr lang="en-US"/>
              <a:t>Matthew Mendoza for CSC 196P: Cloud and Mobile Pragmatics</a:t>
            </a:r>
            <a:endParaRPr lang="en-US" dirty="0"/>
          </a:p>
        </p:txBody>
      </p:sp>
      <p:sp>
        <p:nvSpPr>
          <p:cNvPr id="23" name="Rectangle 22">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descr="A web of dots connected">
            <a:extLst>
              <a:ext uri="{FF2B5EF4-FFF2-40B4-BE49-F238E27FC236}">
                <a16:creationId xmlns:a16="http://schemas.microsoft.com/office/drawing/2014/main" id="{851D2264-EC19-8698-BDE4-DD331B15C841}"/>
              </a:ext>
            </a:extLst>
          </p:cNvPr>
          <p:cNvPicPr>
            <a:picLocks noChangeAspect="1"/>
          </p:cNvPicPr>
          <p:nvPr/>
        </p:nvPicPr>
        <p:blipFill>
          <a:blip r:embed="rId2"/>
          <a:stretch>
            <a:fillRect/>
          </a:stretch>
        </p:blipFill>
        <p:spPr>
          <a:xfrm>
            <a:off x="2068285" y="2790605"/>
            <a:ext cx="8050806" cy="3602736"/>
          </a:xfrm>
          <a:prstGeom prst="rect">
            <a:avLst/>
          </a:prstGeom>
        </p:spPr>
      </p:pic>
    </p:spTree>
    <p:extLst>
      <p:ext uri="{BB962C8B-B14F-4D97-AF65-F5344CB8AC3E}">
        <p14:creationId xmlns:p14="http://schemas.microsoft.com/office/powerpoint/2010/main" val="2598606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33384" y="585216"/>
            <a:ext cx="6164270" cy="632968"/>
          </a:xfrm>
        </p:spPr>
        <p:txBody>
          <a:bodyPr anchor="ctr">
            <a:noAutofit/>
          </a:bodyPr>
          <a:lstStyle/>
          <a:p>
            <a:r>
              <a:rPr lang="en-US" sz="2000" dirty="0"/>
              <a:t>Step 4 </a:t>
            </a:r>
            <a:br>
              <a:rPr lang="en-US" sz="2000" dirty="0"/>
            </a:br>
            <a:r>
              <a:rPr lang="en-US" sz="2000" dirty="0"/>
              <a:t>Add Firebase to your web app (Part 2 of 2)</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22" name="Content Placeholder 18">
            <a:extLst>
              <a:ext uri="{FF2B5EF4-FFF2-40B4-BE49-F238E27FC236}">
                <a16:creationId xmlns:a16="http://schemas.microsoft.com/office/drawing/2014/main" id="{6CCABD35-69D2-7633-0BD1-7DDD66715A98}"/>
              </a:ext>
            </a:extLst>
          </p:cNvPr>
          <p:cNvPicPr>
            <a:picLocks noGrp="1" noChangeAspect="1"/>
          </p:cNvPicPr>
          <p:nvPr>
            <p:ph sz="half" idx="2"/>
          </p:nvPr>
        </p:nvPicPr>
        <p:blipFill>
          <a:blip r:embed="rId3"/>
          <a:stretch>
            <a:fillRect/>
          </a:stretch>
        </p:blipFill>
        <p:spPr>
          <a:xfrm>
            <a:off x="6597654" y="585216"/>
            <a:ext cx="5160962" cy="3332658"/>
          </a:xfrm>
        </p:spPr>
      </p:pic>
      <p:pic>
        <p:nvPicPr>
          <p:cNvPr id="23" name="Picture 22">
            <a:extLst>
              <a:ext uri="{FF2B5EF4-FFF2-40B4-BE49-F238E27FC236}">
                <a16:creationId xmlns:a16="http://schemas.microsoft.com/office/drawing/2014/main" id="{3BED2359-6F69-1674-6268-F1F4CCEF4CE7}"/>
              </a:ext>
            </a:extLst>
          </p:cNvPr>
          <p:cNvPicPr>
            <a:picLocks noChangeAspect="1"/>
          </p:cNvPicPr>
          <p:nvPr/>
        </p:nvPicPr>
        <p:blipFill rotWithShape="1">
          <a:blip r:embed="rId4"/>
          <a:srcRect l="22013" t="54731" r="32202" b="38772"/>
          <a:stretch/>
        </p:blipFill>
        <p:spPr>
          <a:xfrm>
            <a:off x="7809392" y="639925"/>
            <a:ext cx="788508" cy="94083"/>
          </a:xfrm>
          <a:prstGeom prst="rect">
            <a:avLst/>
          </a:prstGeom>
        </p:spPr>
      </p:pic>
      <p:sp>
        <p:nvSpPr>
          <p:cNvPr id="24" name="Rectangle: Rounded Corners 23">
            <a:extLst>
              <a:ext uri="{FF2B5EF4-FFF2-40B4-BE49-F238E27FC236}">
                <a16:creationId xmlns:a16="http://schemas.microsoft.com/office/drawing/2014/main" id="{C483F51F-BD46-18D2-4F5E-42E3C4F7817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pic>
        <p:nvPicPr>
          <p:cNvPr id="28" name="Content Placeholder 7">
            <a:extLst>
              <a:ext uri="{FF2B5EF4-FFF2-40B4-BE49-F238E27FC236}">
                <a16:creationId xmlns:a16="http://schemas.microsoft.com/office/drawing/2014/main" id="{EB080ECC-9748-CF8A-07EF-B7A6AE723241}"/>
              </a:ext>
            </a:extLst>
          </p:cNvPr>
          <p:cNvPicPr>
            <a:picLocks noChangeAspect="1"/>
          </p:cNvPicPr>
          <p:nvPr/>
        </p:nvPicPr>
        <p:blipFill rotWithShape="1">
          <a:blip r:embed="rId5"/>
          <a:srcRect b="58313"/>
          <a:stretch/>
        </p:blipFill>
        <p:spPr>
          <a:xfrm>
            <a:off x="6597654" y="3962323"/>
            <a:ext cx="5160962" cy="2321682"/>
          </a:xfrm>
          <a:prstGeom prst="rect">
            <a:avLst/>
          </a:prstGeom>
        </p:spPr>
      </p:pic>
      <p:sp>
        <p:nvSpPr>
          <p:cNvPr id="29" name="Rectangle: Rounded Corners 28">
            <a:extLst>
              <a:ext uri="{FF2B5EF4-FFF2-40B4-BE49-F238E27FC236}">
                <a16:creationId xmlns:a16="http://schemas.microsoft.com/office/drawing/2014/main" id="{527B7221-800C-2F38-0843-E12E6D60DD9D}"/>
              </a:ext>
            </a:extLst>
          </p:cNvPr>
          <p:cNvSpPr/>
          <p:nvPr/>
        </p:nvSpPr>
        <p:spPr>
          <a:xfrm>
            <a:off x="6578604" y="5168901"/>
            <a:ext cx="4705346" cy="113472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0" name="Rectangle: Rounded Corners 29">
            <a:extLst>
              <a:ext uri="{FF2B5EF4-FFF2-40B4-BE49-F238E27FC236}">
                <a16:creationId xmlns:a16="http://schemas.microsoft.com/office/drawing/2014/main" id="{2815D054-B268-6A7C-200D-EB79422D7428}"/>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0" name="Oval 39">
            <a:extLst>
              <a:ext uri="{FF2B5EF4-FFF2-40B4-BE49-F238E27FC236}">
                <a16:creationId xmlns:a16="http://schemas.microsoft.com/office/drawing/2014/main" id="{B7111B88-D7EC-CFA3-0881-D17BEF109B73}"/>
              </a:ext>
            </a:extLst>
          </p:cNvPr>
          <p:cNvSpPr/>
          <p:nvPr/>
        </p:nvSpPr>
        <p:spPr>
          <a:xfrm>
            <a:off x="7464730" y="787894"/>
            <a:ext cx="259941" cy="259941"/>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Connector: Elbow 33">
            <a:extLst>
              <a:ext uri="{FF2B5EF4-FFF2-40B4-BE49-F238E27FC236}">
                <a16:creationId xmlns:a16="http://schemas.microsoft.com/office/drawing/2014/main" id="{CFBCB989-4A1B-22A3-B98A-0EBF0F5DDBEB}"/>
              </a:ext>
            </a:extLst>
          </p:cNvPr>
          <p:cNvCxnSpPr>
            <a:stCxn id="40" idx="0"/>
            <a:endCxn id="24" idx="0"/>
          </p:cNvCxnSpPr>
          <p:nvPr/>
        </p:nvCxnSpPr>
        <p:spPr>
          <a:xfrm rot="16200000" flipH="1">
            <a:off x="8482818" y="-100223"/>
            <a:ext cx="214390" cy="1990624"/>
          </a:xfrm>
          <a:prstGeom prst="bentConnector3">
            <a:avLst>
              <a:gd name="adj1" fmla="val -3554"/>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19">
            <a:extLst>
              <a:ext uri="{FF2B5EF4-FFF2-40B4-BE49-F238E27FC236}">
                <a16:creationId xmlns:a16="http://schemas.microsoft.com/office/drawing/2014/main" id="{6B8051D6-861F-D88C-2751-01A7E581FBE5}"/>
              </a:ext>
            </a:extLst>
          </p:cNvPr>
          <p:cNvSpPr>
            <a:spLocks noGrp="1"/>
          </p:cNvSpPr>
          <p:nvPr>
            <p:ph sz="half" idx="1"/>
          </p:nvPr>
        </p:nvSpPr>
        <p:spPr>
          <a:xfrm>
            <a:off x="433385" y="1218184"/>
            <a:ext cx="6145220" cy="5065821"/>
          </a:xfrm>
        </p:spPr>
        <p:txBody>
          <a:bodyPr>
            <a:noAutofit/>
          </a:bodyPr>
          <a:lstStyle/>
          <a:p>
            <a:pPr marL="0" indent="0">
              <a:buNone/>
            </a:pPr>
            <a:r>
              <a:rPr lang="en-US" sz="1250" b="1" dirty="0"/>
              <a:t>To obtain the </a:t>
            </a:r>
            <a:r>
              <a:rPr lang="en-US" sz="1250" b="1" dirty="0" err="1">
                <a:solidFill>
                  <a:srgbClr val="FF0000"/>
                </a:solidFill>
                <a:latin typeface="3270Narrow NF" panose="02000609000000000000" pitchFamily="49" charset="0"/>
                <a:ea typeface="3270Narrow NF" panose="02000609000000000000" pitchFamily="49" charset="0"/>
              </a:rPr>
              <a:t>serviceAccountKey.json</a:t>
            </a:r>
            <a:r>
              <a:rPr lang="en-US" sz="1250" b="1" dirty="0">
                <a:solidFill>
                  <a:srgbClr val="FF0000"/>
                </a:solidFill>
                <a:latin typeface="3270Narrow NF" panose="02000609000000000000" pitchFamily="49" charset="0"/>
                <a:ea typeface="3270Narrow NF" panose="02000609000000000000" pitchFamily="49" charset="0"/>
              </a:rPr>
              <a:t> </a:t>
            </a:r>
            <a:r>
              <a:rPr lang="en-US" sz="1250" b="1" dirty="0"/>
              <a:t>file, you'll need to follow these steps:</a:t>
            </a:r>
          </a:p>
          <a:p>
            <a:pPr marL="457200" indent="-457200">
              <a:buFont typeface="+mj-lt"/>
              <a:buAutoNum type="arabicPeriod"/>
            </a:pPr>
            <a:r>
              <a:rPr lang="en-US" sz="1250" b="1" dirty="0"/>
              <a:t>Go to the Firebase Console: </a:t>
            </a:r>
            <a:r>
              <a:rPr lang="en-US" sz="1250" dirty="0"/>
              <a:t>Visit the Firebase Console at </a:t>
            </a:r>
            <a:r>
              <a:rPr lang="en-US" sz="1250" dirty="0">
                <a:hlinkClick r:id="rId6"/>
              </a:rPr>
              <a:t>https://console.firebase.google.com/</a:t>
            </a:r>
            <a:endParaRPr lang="en-US" sz="1250" dirty="0"/>
          </a:p>
          <a:p>
            <a:pPr marL="457200" indent="-457200">
              <a:buFont typeface="+mj-lt"/>
              <a:buAutoNum type="arabicPeriod"/>
            </a:pPr>
            <a:r>
              <a:rPr lang="en-US" sz="1250" b="1" dirty="0"/>
              <a:t>Select Your Project: </a:t>
            </a:r>
            <a:r>
              <a:rPr lang="en-US" sz="1250" dirty="0"/>
              <a:t>If you already have a project, select it from the project list.</a:t>
            </a:r>
            <a:br>
              <a:rPr lang="en-US" sz="1250" dirty="0"/>
            </a:br>
            <a:r>
              <a:rPr lang="en-US" sz="1250" dirty="0"/>
              <a:t>If not, create a new project by clicking on the "Add project" button.</a:t>
            </a:r>
          </a:p>
          <a:p>
            <a:pPr marL="457200" indent="-457200">
              <a:buFont typeface="+mj-lt"/>
              <a:buAutoNum type="arabicPeriod"/>
            </a:pPr>
            <a:r>
              <a:rPr lang="en-US" sz="1250" b="1" dirty="0"/>
              <a:t>Navigate to Project Settings: </a:t>
            </a:r>
            <a:r>
              <a:rPr lang="en-US" sz="1250" dirty="0"/>
              <a:t>Once you're in your project, click on settings (the gear icon) next to "Project Overview" in the left sidebar.</a:t>
            </a:r>
            <a:br>
              <a:rPr lang="en-US" sz="1250" dirty="0"/>
            </a:br>
            <a:r>
              <a:rPr lang="en-US" sz="1250" dirty="0"/>
              <a:t>Then select "Project settings".</a:t>
            </a:r>
          </a:p>
          <a:p>
            <a:pPr marL="457200" indent="-457200">
              <a:buFont typeface="+mj-lt"/>
              <a:buAutoNum type="arabicPeriod"/>
            </a:pPr>
            <a:r>
              <a:rPr lang="en-US" sz="1250" b="1" dirty="0">
                <a:solidFill>
                  <a:srgbClr val="00B050"/>
                </a:solidFill>
              </a:rPr>
              <a:t>Navigate to Service Accounts: </a:t>
            </a:r>
            <a:r>
              <a:rPr lang="en-US" sz="1250" dirty="0"/>
              <a:t>In the project settings, select the "Service accounts" tab.</a:t>
            </a:r>
          </a:p>
          <a:p>
            <a:pPr marL="457200" indent="-457200">
              <a:buFont typeface="+mj-lt"/>
              <a:buAutoNum type="arabicPeriod"/>
            </a:pPr>
            <a:r>
              <a:rPr lang="en-US" sz="1250" b="1" dirty="0">
                <a:solidFill>
                  <a:srgbClr val="FF0000"/>
                </a:solidFill>
                <a:highlight>
                  <a:srgbClr val="FFFF00"/>
                </a:highlight>
              </a:rPr>
              <a:t>Generate New Private Key:</a:t>
            </a:r>
            <a:r>
              <a:rPr lang="en-US" sz="1250" b="1" dirty="0">
                <a:solidFill>
                  <a:srgbClr val="FF0000"/>
                </a:solidFill>
              </a:rPr>
              <a:t> </a:t>
            </a:r>
            <a:r>
              <a:rPr lang="en-US" sz="125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50" b="1" dirty="0"/>
              <a:t>Save the File: </a:t>
            </a:r>
            <a:r>
              <a:rPr lang="en-US" sz="1250" dirty="0"/>
              <a:t>Save the downloaded JSON file to a secure location on your computer.  This file is your </a:t>
            </a:r>
            <a:r>
              <a:rPr lang="en-US" sz="1250" dirty="0" err="1">
                <a:solidFill>
                  <a:srgbClr val="FF0000"/>
                </a:solidFill>
                <a:latin typeface="3270Narrow NF" panose="02000609000000000000" pitchFamily="49" charset="0"/>
                <a:ea typeface="3270Narrow NF" panose="02000609000000000000" pitchFamily="49" charset="0"/>
              </a:rPr>
              <a:t>serviceAccountKey.json</a:t>
            </a:r>
            <a:r>
              <a:rPr lang="en-US" sz="1250" dirty="0"/>
              <a:t>. If stored in your project folder add the file to .</a:t>
            </a:r>
            <a:r>
              <a:rPr lang="en-US" sz="1250" dirty="0" err="1"/>
              <a:t>gitignore</a:t>
            </a:r>
            <a:endParaRPr lang="en-US" sz="1250" dirty="0"/>
          </a:p>
          <a:p>
            <a:pPr marL="0" indent="0">
              <a:buNone/>
            </a:pPr>
            <a:r>
              <a:rPr lang="en-US" sz="1250" dirty="0">
                <a:highlight>
                  <a:srgbClr val="FFFF00"/>
                </a:highlight>
              </a:rPr>
              <a:t>Remember to </a:t>
            </a:r>
            <a:r>
              <a:rPr lang="en-US" sz="1250" dirty="0">
                <a:solidFill>
                  <a:srgbClr val="FF0000"/>
                </a:solidFill>
                <a:highlight>
                  <a:srgbClr val="FFFF00"/>
                </a:highlight>
              </a:rPr>
              <a:t>keep the new private key secure and not share it publicly</a:t>
            </a:r>
            <a:r>
              <a:rPr lang="en-US" sz="1250" dirty="0"/>
              <a:t>, as it contains sensitive information that grants access to your Firebase project. Once you have the </a:t>
            </a:r>
            <a:r>
              <a:rPr lang="en-US" sz="1250" dirty="0" err="1">
                <a:latin typeface="3270Narrow NF" panose="02000609000000000000" pitchFamily="49" charset="0"/>
                <a:ea typeface="3270Narrow NF" panose="02000609000000000000" pitchFamily="49" charset="0"/>
              </a:rPr>
              <a:t>serviceAccountKey.json</a:t>
            </a:r>
            <a:r>
              <a:rPr lang="en-US" sz="1250" dirty="0">
                <a:latin typeface="3270Narrow NF" panose="02000609000000000000" pitchFamily="49" charset="0"/>
                <a:ea typeface="3270Narrow NF" panose="02000609000000000000" pitchFamily="49" charset="0"/>
              </a:rPr>
              <a:t> </a:t>
            </a:r>
            <a:r>
              <a:rPr lang="en-US" sz="1250" dirty="0"/>
              <a:t>file (AKA the firebase credentials), you can use it to initialize</a:t>
            </a:r>
            <a:br>
              <a:rPr lang="en-US" sz="1250" dirty="0"/>
            </a:br>
            <a:r>
              <a:rPr lang="en-US" sz="1250" dirty="0"/>
              <a:t>the Firebase Admin SDK in your Python script, as demonstrated in the examples.</a:t>
            </a:r>
          </a:p>
        </p:txBody>
      </p:sp>
    </p:spTree>
    <p:extLst>
      <p:ext uri="{BB962C8B-B14F-4D97-AF65-F5344CB8AC3E}">
        <p14:creationId xmlns:p14="http://schemas.microsoft.com/office/powerpoint/2010/main" val="3440201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66991C7A-6A7F-FDF3-07E4-AA854DEE36B7}"/>
              </a:ext>
            </a:extLst>
          </p:cNvPr>
          <p:cNvSpPr/>
          <p:nvPr/>
        </p:nvSpPr>
        <p:spPr>
          <a:xfrm>
            <a:off x="5816600" y="4222750"/>
            <a:ext cx="6026150" cy="2050034"/>
          </a:xfrm>
          <a:prstGeom prst="roundRect">
            <a:avLst/>
          </a:prstGeom>
          <a:ln w="38100">
            <a:solidFill>
              <a:srgbClr val="ED84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itle 6">
            <a:extLst>
              <a:ext uri="{FF2B5EF4-FFF2-40B4-BE49-F238E27FC236}">
                <a16:creationId xmlns:a16="http://schemas.microsoft.com/office/drawing/2014/main" id="{E5557DF2-6278-56AB-9317-CBAC4BAEC907}"/>
              </a:ext>
            </a:extLst>
          </p:cNvPr>
          <p:cNvSpPr>
            <a:spLocks noGrp="1"/>
          </p:cNvSpPr>
          <p:nvPr>
            <p:ph type="title"/>
          </p:nvPr>
        </p:nvSpPr>
        <p:spPr>
          <a:xfrm>
            <a:off x="1024128" y="585216"/>
            <a:ext cx="10710672" cy="1499616"/>
          </a:xfrm>
        </p:spPr>
        <p:txBody>
          <a:bodyPr anchor="ctr"/>
          <a:lstStyle/>
          <a:p>
            <a:r>
              <a:rPr lang="en-US" dirty="0"/>
              <a:t>12) Project settings ➡️Add Firebase to App</a:t>
            </a:r>
          </a:p>
        </p:txBody>
      </p:sp>
      <p:grpSp>
        <p:nvGrpSpPr>
          <p:cNvPr id="26" name="Group 25">
            <a:extLst>
              <a:ext uri="{FF2B5EF4-FFF2-40B4-BE49-F238E27FC236}">
                <a16:creationId xmlns:a16="http://schemas.microsoft.com/office/drawing/2014/main" id="{E075FDEC-DD1C-3155-C5A3-C885C300FD5D}"/>
              </a:ext>
            </a:extLst>
          </p:cNvPr>
          <p:cNvGrpSpPr/>
          <p:nvPr/>
        </p:nvGrpSpPr>
        <p:grpSpPr>
          <a:xfrm>
            <a:off x="1024128" y="1951512"/>
            <a:ext cx="4029637" cy="1171739"/>
            <a:chOff x="1386400" y="3711493"/>
            <a:chExt cx="4029637" cy="1171739"/>
          </a:xfrm>
        </p:grpSpPr>
        <p:pic>
          <p:nvPicPr>
            <p:cNvPr id="25" name="Content Placeholder 11">
              <a:extLst>
                <a:ext uri="{FF2B5EF4-FFF2-40B4-BE49-F238E27FC236}">
                  <a16:creationId xmlns:a16="http://schemas.microsoft.com/office/drawing/2014/main" id="{57244218-7374-80E4-1015-36AE0DD6F5D6}"/>
                </a:ext>
              </a:extLst>
            </p:cNvPr>
            <p:cNvPicPr>
              <a:picLocks noChangeAspect="1"/>
            </p:cNvPicPr>
            <p:nvPr/>
          </p:nvPicPr>
          <p:blipFill>
            <a:blip r:embed="rId2"/>
            <a:stretch>
              <a:fillRect/>
            </a:stretch>
          </p:blipFill>
          <p:spPr>
            <a:xfrm>
              <a:off x="1386400" y="3711493"/>
              <a:ext cx="4029637" cy="1171739"/>
            </a:xfrm>
            <a:prstGeom prst="rect">
              <a:avLst/>
            </a:prstGeom>
          </p:spPr>
        </p:pic>
        <p:sp>
          <p:nvSpPr>
            <p:cNvPr id="13" name="Oval 12">
              <a:extLst>
                <a:ext uri="{FF2B5EF4-FFF2-40B4-BE49-F238E27FC236}">
                  <a16:creationId xmlns:a16="http://schemas.microsoft.com/office/drawing/2014/main" id="{34ACF1B7-7F4A-639D-A495-11162E2392FB}"/>
                </a:ext>
              </a:extLst>
            </p:cNvPr>
            <p:cNvSpPr/>
            <p:nvPr/>
          </p:nvSpPr>
          <p:spPr>
            <a:xfrm>
              <a:off x="3401218" y="3736893"/>
              <a:ext cx="238207" cy="238207"/>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57C25F04-B323-AE27-64EC-C463403BC422}"/>
                </a:ext>
              </a:extLst>
            </p:cNvPr>
            <p:cNvCxnSpPr>
              <a:cxnSpLocks/>
            </p:cNvCxnSpPr>
            <p:nvPr/>
          </p:nvCxnSpPr>
          <p:spPr>
            <a:xfrm flipH="1">
              <a:off x="5003800" y="3943350"/>
              <a:ext cx="361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21ACD77-FB8B-9579-F080-D66DE5BBA3BE}"/>
                </a:ext>
              </a:extLst>
            </p:cNvPr>
            <p:cNvSpPr/>
            <p:nvPr/>
          </p:nvSpPr>
          <p:spPr>
            <a:xfrm>
              <a:off x="3860800" y="3816350"/>
              <a:ext cx="1041400" cy="238184"/>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30">
            <a:extLst>
              <a:ext uri="{FF2B5EF4-FFF2-40B4-BE49-F238E27FC236}">
                <a16:creationId xmlns:a16="http://schemas.microsoft.com/office/drawing/2014/main" id="{48EA5578-FE73-C204-0EB5-5CBB41C80BB9}"/>
              </a:ext>
            </a:extLst>
          </p:cNvPr>
          <p:cNvSpPr>
            <a:spLocks noGrp="1"/>
          </p:cNvSpPr>
          <p:nvPr>
            <p:ph sz="half" idx="1"/>
          </p:nvPr>
        </p:nvSpPr>
        <p:spPr>
          <a:xfrm>
            <a:off x="5930063" y="2183369"/>
            <a:ext cx="5804737" cy="1783235"/>
          </a:xfrm>
        </p:spPr>
        <p:txBody>
          <a:bodyPr/>
          <a:lstStyle/>
          <a:p>
            <a:pPr marL="342900" indent="-342900">
              <a:buClr>
                <a:schemeClr val="tx1"/>
              </a:buClr>
              <a:buFont typeface="+mj-lt"/>
              <a:buAutoNum type="arabicPeriod"/>
            </a:pPr>
            <a:r>
              <a:rPr lang="en-US" dirty="0"/>
              <a:t>Project Overview: </a:t>
            </a:r>
            <a:r>
              <a:rPr lang="en-US" dirty="0">
                <a:solidFill>
                  <a:srgbClr val="00B050"/>
                </a:solidFill>
              </a:rPr>
              <a:t>Click</a:t>
            </a:r>
            <a:r>
              <a:rPr lang="en-US" dirty="0"/>
              <a:t> the “</a:t>
            </a:r>
            <a:r>
              <a:rPr lang="en-US" dirty="0">
                <a:solidFill>
                  <a:srgbClr val="00B050"/>
                </a:solidFill>
              </a:rPr>
              <a:t>gear</a:t>
            </a:r>
            <a:r>
              <a:rPr lang="en-US" dirty="0"/>
              <a:t>” icon</a:t>
            </a:r>
          </a:p>
          <a:p>
            <a:pPr marL="666900" lvl="1" indent="-342900">
              <a:buClr>
                <a:schemeClr val="tx1"/>
              </a:buClr>
              <a:buFont typeface="+mj-lt"/>
              <a:buAutoNum type="arabicPeriod"/>
            </a:pPr>
            <a:r>
              <a:rPr lang="en-US" dirty="0"/>
              <a:t>Click “</a:t>
            </a:r>
            <a:r>
              <a:rPr lang="en-US" dirty="0">
                <a:solidFill>
                  <a:srgbClr val="00B050"/>
                </a:solidFill>
              </a:rPr>
              <a:t>Project settings</a:t>
            </a:r>
            <a:r>
              <a:rPr lang="en-US" dirty="0"/>
              <a:t>”</a:t>
            </a:r>
          </a:p>
          <a:p>
            <a:pPr marL="342900" indent="-342900">
              <a:buClr>
                <a:schemeClr val="tx1"/>
              </a:buClr>
              <a:buFont typeface="+mj-lt"/>
              <a:buAutoNum type="arabicPeriod"/>
            </a:pPr>
            <a:r>
              <a:rPr lang="en-US" dirty="0">
                <a:solidFill>
                  <a:srgbClr val="FF0000"/>
                </a:solidFill>
              </a:rPr>
              <a:t>Scroll</a:t>
            </a:r>
            <a:r>
              <a:rPr lang="en-US" dirty="0"/>
              <a:t> to the bottom of the “</a:t>
            </a:r>
            <a:r>
              <a:rPr lang="en-US" dirty="0">
                <a:solidFill>
                  <a:srgbClr val="FF0000"/>
                </a:solidFill>
              </a:rPr>
              <a:t>Project settings</a:t>
            </a:r>
            <a:r>
              <a:rPr lang="en-US" dirty="0"/>
              <a:t>” page</a:t>
            </a:r>
          </a:p>
          <a:p>
            <a:pPr marL="666900" lvl="1" indent="-342900">
              <a:buClr>
                <a:schemeClr val="tx1"/>
              </a:buClr>
              <a:buFont typeface="+mj-lt"/>
              <a:buAutoNum type="arabicPeriod"/>
            </a:pPr>
            <a:r>
              <a:rPr lang="en-US" dirty="0"/>
              <a:t>Select the </a:t>
            </a:r>
            <a:r>
              <a:rPr lang="en-US" dirty="0">
                <a:solidFill>
                  <a:schemeClr val="accent1"/>
                </a:solidFill>
              </a:rPr>
              <a:t>type of app you’d like to integrate with</a:t>
            </a:r>
          </a:p>
        </p:txBody>
      </p:sp>
      <p:grpSp>
        <p:nvGrpSpPr>
          <p:cNvPr id="16" name="Group 15">
            <a:extLst>
              <a:ext uri="{FF2B5EF4-FFF2-40B4-BE49-F238E27FC236}">
                <a16:creationId xmlns:a16="http://schemas.microsoft.com/office/drawing/2014/main" id="{723ACA40-869F-56A2-6E51-268FA6218F38}"/>
              </a:ext>
            </a:extLst>
          </p:cNvPr>
          <p:cNvGrpSpPr/>
          <p:nvPr/>
        </p:nvGrpSpPr>
        <p:grpSpPr>
          <a:xfrm>
            <a:off x="5930063" y="4351420"/>
            <a:ext cx="5804737" cy="1783235"/>
            <a:chOff x="5930063" y="4144963"/>
            <a:chExt cx="5804737" cy="1783235"/>
          </a:xfrm>
        </p:grpSpPr>
        <p:pic>
          <p:nvPicPr>
            <p:cNvPr id="8" name="Picture 7">
              <a:extLst>
                <a:ext uri="{FF2B5EF4-FFF2-40B4-BE49-F238E27FC236}">
                  <a16:creationId xmlns:a16="http://schemas.microsoft.com/office/drawing/2014/main" id="{CFDEE3C3-39E9-9912-D556-F906E81BA1DC}"/>
                </a:ext>
              </a:extLst>
            </p:cNvPr>
            <p:cNvPicPr>
              <a:picLocks noChangeAspect="1"/>
            </p:cNvPicPr>
            <p:nvPr/>
          </p:nvPicPr>
          <p:blipFill>
            <a:blip r:embed="rId3"/>
            <a:stretch>
              <a:fillRect/>
            </a:stretch>
          </p:blipFill>
          <p:spPr>
            <a:xfrm>
              <a:off x="5930063" y="4144963"/>
              <a:ext cx="5804737" cy="1783235"/>
            </a:xfrm>
            <a:prstGeom prst="rect">
              <a:avLst/>
            </a:prstGeom>
          </p:spPr>
        </p:pic>
        <p:sp>
          <p:nvSpPr>
            <p:cNvPr id="9" name="TextBox 8">
              <a:extLst>
                <a:ext uri="{FF2B5EF4-FFF2-40B4-BE49-F238E27FC236}">
                  <a16:creationId xmlns:a16="http://schemas.microsoft.com/office/drawing/2014/main" id="{5415C8FF-5AC3-0F58-9A47-79C9B257FDBB}"/>
                </a:ext>
              </a:extLst>
            </p:cNvPr>
            <p:cNvSpPr txBox="1"/>
            <p:nvPr/>
          </p:nvSpPr>
          <p:spPr>
            <a:xfrm>
              <a:off x="8502231" y="5266824"/>
              <a:ext cx="562956" cy="461665"/>
            </a:xfrm>
            <a:prstGeom prst="rect">
              <a:avLst/>
            </a:prstGeom>
            <a:noFill/>
          </p:spPr>
          <p:txBody>
            <a:bodyPr wrap="square" rtlCol="0">
              <a:spAutoFit/>
            </a:bodyPr>
            <a:lstStyle/>
            <a:p>
              <a:pPr algn="ctr"/>
              <a:r>
                <a:rPr lang="en-US" sz="1200" dirty="0">
                  <a:solidFill>
                    <a:schemeClr val="accent1"/>
                  </a:solidFill>
                </a:rPr>
                <a:t>Apple</a:t>
              </a:r>
            </a:p>
            <a:p>
              <a:pPr algn="ctr"/>
              <a:r>
                <a:rPr lang="en-US" sz="1200" dirty="0">
                  <a:solidFill>
                    <a:schemeClr val="accent1"/>
                  </a:solidFill>
                </a:rPr>
                <a:t>iOS</a:t>
              </a:r>
            </a:p>
          </p:txBody>
        </p:sp>
        <p:sp>
          <p:nvSpPr>
            <p:cNvPr id="10" name="TextBox 9">
              <a:extLst>
                <a:ext uri="{FF2B5EF4-FFF2-40B4-BE49-F238E27FC236}">
                  <a16:creationId xmlns:a16="http://schemas.microsoft.com/office/drawing/2014/main" id="{C70F719B-C9AF-27BC-610D-330671C8EE70}"/>
                </a:ext>
              </a:extLst>
            </p:cNvPr>
            <p:cNvSpPr txBox="1"/>
            <p:nvPr/>
          </p:nvSpPr>
          <p:spPr>
            <a:xfrm>
              <a:off x="8890181" y="4658591"/>
              <a:ext cx="740156" cy="276999"/>
            </a:xfrm>
            <a:prstGeom prst="rect">
              <a:avLst/>
            </a:prstGeom>
            <a:noFill/>
          </p:spPr>
          <p:txBody>
            <a:bodyPr wrap="square" rtlCol="0">
              <a:spAutoFit/>
            </a:bodyPr>
            <a:lstStyle/>
            <a:p>
              <a:pPr algn="ctr"/>
              <a:r>
                <a:rPr lang="en-US" sz="1200" dirty="0">
                  <a:solidFill>
                    <a:schemeClr val="accent1"/>
                  </a:solidFill>
                </a:rPr>
                <a:t>Android</a:t>
              </a:r>
            </a:p>
          </p:txBody>
        </p:sp>
        <p:sp>
          <p:nvSpPr>
            <p:cNvPr id="11" name="TextBox 10">
              <a:extLst>
                <a:ext uri="{FF2B5EF4-FFF2-40B4-BE49-F238E27FC236}">
                  <a16:creationId xmlns:a16="http://schemas.microsoft.com/office/drawing/2014/main" id="{562CBF78-7F54-EF05-BFA5-F9B5B5325D7C}"/>
                </a:ext>
              </a:extLst>
            </p:cNvPr>
            <p:cNvSpPr txBox="1"/>
            <p:nvPr/>
          </p:nvSpPr>
          <p:spPr>
            <a:xfrm>
              <a:off x="9433487" y="5266823"/>
              <a:ext cx="497678" cy="276999"/>
            </a:xfrm>
            <a:prstGeom prst="rect">
              <a:avLst/>
            </a:prstGeom>
            <a:noFill/>
          </p:spPr>
          <p:txBody>
            <a:bodyPr wrap="square" rtlCol="0">
              <a:spAutoFit/>
            </a:bodyPr>
            <a:lstStyle/>
            <a:p>
              <a:pPr algn="ctr"/>
              <a:r>
                <a:rPr lang="en-US" sz="1200" dirty="0">
                  <a:solidFill>
                    <a:schemeClr val="accent1"/>
                  </a:solidFill>
                </a:rPr>
                <a:t>Web</a:t>
              </a:r>
            </a:p>
          </p:txBody>
        </p:sp>
        <p:sp>
          <p:nvSpPr>
            <p:cNvPr id="12" name="TextBox 11">
              <a:extLst>
                <a:ext uri="{FF2B5EF4-FFF2-40B4-BE49-F238E27FC236}">
                  <a16:creationId xmlns:a16="http://schemas.microsoft.com/office/drawing/2014/main" id="{B390D4F4-B09D-0753-6C07-A6E5ED470211}"/>
                </a:ext>
              </a:extLst>
            </p:cNvPr>
            <p:cNvSpPr txBox="1"/>
            <p:nvPr/>
          </p:nvSpPr>
          <p:spPr>
            <a:xfrm>
              <a:off x="9857159" y="4519909"/>
              <a:ext cx="846328" cy="430887"/>
            </a:xfrm>
            <a:prstGeom prst="rect">
              <a:avLst/>
            </a:prstGeom>
            <a:noFill/>
          </p:spPr>
          <p:txBody>
            <a:bodyPr wrap="square" rtlCol="0">
              <a:spAutoFit/>
            </a:bodyPr>
            <a:lstStyle/>
            <a:p>
              <a:pPr algn="ctr"/>
              <a:r>
                <a:rPr lang="en-US" sz="1200" dirty="0">
                  <a:solidFill>
                    <a:schemeClr val="accent1"/>
                  </a:solidFill>
                </a:rPr>
                <a:t>Unity </a:t>
              </a:r>
              <a:r>
                <a:rPr lang="en-US" sz="1000" dirty="0">
                  <a:solidFill>
                    <a:schemeClr val="accent1"/>
                  </a:solidFill>
                </a:rPr>
                <a:t>(game dev)</a:t>
              </a:r>
              <a:endParaRPr lang="en-US" sz="1200" dirty="0">
                <a:solidFill>
                  <a:schemeClr val="accent1"/>
                </a:solidFill>
              </a:endParaRPr>
            </a:p>
          </p:txBody>
        </p:sp>
        <p:sp>
          <p:nvSpPr>
            <p:cNvPr id="14" name="TextBox 13">
              <a:extLst>
                <a:ext uri="{FF2B5EF4-FFF2-40B4-BE49-F238E27FC236}">
                  <a16:creationId xmlns:a16="http://schemas.microsoft.com/office/drawing/2014/main" id="{3FE31028-FBBB-6340-E188-828D656EF1C2}"/>
                </a:ext>
              </a:extLst>
            </p:cNvPr>
            <p:cNvSpPr txBox="1"/>
            <p:nvPr/>
          </p:nvSpPr>
          <p:spPr>
            <a:xfrm>
              <a:off x="9973237" y="5266823"/>
              <a:ext cx="1503468" cy="400110"/>
            </a:xfrm>
            <a:prstGeom prst="rect">
              <a:avLst/>
            </a:prstGeom>
            <a:noFill/>
          </p:spPr>
          <p:txBody>
            <a:bodyPr wrap="square" rtlCol="0">
              <a:spAutoFit/>
            </a:bodyPr>
            <a:lstStyle/>
            <a:p>
              <a:pPr algn="ctr"/>
              <a:r>
                <a:rPr lang="en-US" sz="1200" dirty="0">
                  <a:solidFill>
                    <a:schemeClr val="accent1"/>
                  </a:solidFill>
                </a:rPr>
                <a:t>Flutter</a:t>
              </a:r>
              <a:endParaRPr lang="en-US" sz="1100" dirty="0">
                <a:solidFill>
                  <a:schemeClr val="accent1"/>
                </a:solidFill>
              </a:endParaRPr>
            </a:p>
            <a:p>
              <a:pPr algn="ctr"/>
              <a:r>
                <a:rPr lang="en-US" sz="800" dirty="0">
                  <a:solidFill>
                    <a:schemeClr val="accent1"/>
                  </a:solidFill>
                </a:rPr>
                <a:t>(</a:t>
              </a:r>
              <a:r>
                <a:rPr lang="en-US" sz="800" b="0" i="0" dirty="0">
                  <a:solidFill>
                    <a:schemeClr val="accent1"/>
                  </a:solidFill>
                  <a:effectLst/>
                  <a:latin typeface="Roboto" panose="02000000000000000000" pitchFamily="2" charset="0"/>
                </a:rPr>
                <a:t>cross platform applications)</a:t>
              </a:r>
              <a:endParaRPr lang="en-US" sz="800" dirty="0">
                <a:solidFill>
                  <a:schemeClr val="accent1"/>
                </a:solidFill>
              </a:endParaRPr>
            </a:p>
          </p:txBody>
        </p:sp>
      </p:grpSp>
      <p:grpSp>
        <p:nvGrpSpPr>
          <p:cNvPr id="27" name="Group 26">
            <a:extLst>
              <a:ext uri="{FF2B5EF4-FFF2-40B4-BE49-F238E27FC236}">
                <a16:creationId xmlns:a16="http://schemas.microsoft.com/office/drawing/2014/main" id="{C35B585F-792B-515C-7E41-1ABA8376ADF7}"/>
              </a:ext>
            </a:extLst>
          </p:cNvPr>
          <p:cNvGrpSpPr/>
          <p:nvPr/>
        </p:nvGrpSpPr>
        <p:grpSpPr>
          <a:xfrm>
            <a:off x="1024128" y="3213531"/>
            <a:ext cx="4029637" cy="3275137"/>
            <a:chOff x="1024128" y="3213531"/>
            <a:chExt cx="4029637" cy="3275137"/>
          </a:xfrm>
        </p:grpSpPr>
        <p:grpSp>
          <p:nvGrpSpPr>
            <p:cNvPr id="30" name="Group 29">
              <a:extLst>
                <a:ext uri="{FF2B5EF4-FFF2-40B4-BE49-F238E27FC236}">
                  <a16:creationId xmlns:a16="http://schemas.microsoft.com/office/drawing/2014/main" id="{FDDF55F7-93B2-5103-7926-82326BDB916D}"/>
                </a:ext>
              </a:extLst>
            </p:cNvPr>
            <p:cNvGrpSpPr/>
            <p:nvPr/>
          </p:nvGrpSpPr>
          <p:grpSpPr>
            <a:xfrm>
              <a:off x="1024128" y="3213531"/>
              <a:ext cx="4029637" cy="3275137"/>
              <a:chOff x="6103938" y="2365198"/>
              <a:chExt cx="4754562" cy="3864329"/>
            </a:xfrm>
          </p:grpSpPr>
          <p:pic>
            <p:nvPicPr>
              <p:cNvPr id="29" name="Content Placeholder 20">
                <a:extLst>
                  <a:ext uri="{FF2B5EF4-FFF2-40B4-BE49-F238E27FC236}">
                    <a16:creationId xmlns:a16="http://schemas.microsoft.com/office/drawing/2014/main" id="{A2B53F88-D269-326B-DFEF-705EB64E2B83}"/>
                  </a:ext>
                </a:extLst>
              </p:cNvPr>
              <p:cNvPicPr>
                <a:picLocks noChangeAspect="1"/>
              </p:cNvPicPr>
              <p:nvPr/>
            </p:nvPicPr>
            <p:blipFill>
              <a:blip r:embed="rId4"/>
              <a:stretch>
                <a:fillRect/>
              </a:stretch>
            </p:blipFill>
            <p:spPr>
              <a:xfrm>
                <a:off x="6103938" y="2365198"/>
                <a:ext cx="4754562" cy="3864329"/>
              </a:xfrm>
              <a:prstGeom prst="rect">
                <a:avLst/>
              </a:prstGeom>
            </p:spPr>
          </p:pic>
          <p:sp>
            <p:nvSpPr>
              <p:cNvPr id="22" name="Rectangle: Rounded Corners 21">
                <a:extLst>
                  <a:ext uri="{FF2B5EF4-FFF2-40B4-BE49-F238E27FC236}">
                    <a16:creationId xmlns:a16="http://schemas.microsoft.com/office/drawing/2014/main" id="{860EC873-4204-0BF0-9703-6D220F724827}"/>
                  </a:ext>
                </a:extLst>
              </p:cNvPr>
              <p:cNvSpPr/>
              <p:nvPr/>
            </p:nvSpPr>
            <p:spPr>
              <a:xfrm>
                <a:off x="7118350" y="4883232"/>
                <a:ext cx="3416300" cy="128896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sp>
          <p:nvSpPr>
            <p:cNvPr id="20" name="Rectangle: Rounded Corners 19">
              <a:extLst>
                <a:ext uri="{FF2B5EF4-FFF2-40B4-BE49-F238E27FC236}">
                  <a16:creationId xmlns:a16="http://schemas.microsoft.com/office/drawing/2014/main" id="{23640FF7-F4EB-9F9B-9CA7-5EAE22B11059}"/>
                </a:ext>
              </a:extLst>
            </p:cNvPr>
            <p:cNvSpPr/>
            <p:nvPr/>
          </p:nvSpPr>
          <p:spPr>
            <a:xfrm>
              <a:off x="1883873" y="3340100"/>
              <a:ext cx="922827" cy="2159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E504136-05EA-92E4-0896-603BAAFBD1BD}"/>
                </a:ext>
              </a:extLst>
            </p:cNvPr>
            <p:cNvCxnSpPr/>
            <p:nvPr/>
          </p:nvCxnSpPr>
          <p:spPr>
            <a:xfrm>
              <a:off x="1894496" y="3556000"/>
              <a:ext cx="0" cy="1791642"/>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15720BF-A218-3659-E8CD-445E3B4388CB}"/>
                </a:ext>
              </a:extLst>
            </p:cNvPr>
            <p:cNvPicPr>
              <a:picLocks noChangeAspect="1"/>
            </p:cNvPicPr>
            <p:nvPr/>
          </p:nvPicPr>
          <p:blipFill rotWithShape="1">
            <a:blip r:embed="rId5"/>
            <a:srcRect l="22013" t="54731" r="32202" b="38772"/>
            <a:stretch/>
          </p:blipFill>
          <p:spPr>
            <a:xfrm>
              <a:off x="1924088" y="3239171"/>
              <a:ext cx="630993" cy="75289"/>
            </a:xfrm>
            <a:prstGeom prst="rect">
              <a:avLst/>
            </a:prstGeom>
          </p:spPr>
        </p:pic>
      </p:grpSp>
      <p:cxnSp>
        <p:nvCxnSpPr>
          <p:cNvPr id="32" name="Straight Arrow Connector 31">
            <a:extLst>
              <a:ext uri="{FF2B5EF4-FFF2-40B4-BE49-F238E27FC236}">
                <a16:creationId xmlns:a16="http://schemas.microsoft.com/office/drawing/2014/main" id="{A44C9AFE-B93E-6DC3-F138-0025EB7349F3}"/>
              </a:ext>
            </a:extLst>
          </p:cNvPr>
          <p:cNvCxnSpPr>
            <a:stCxn id="22" idx="3"/>
            <a:endCxn id="18" idx="1"/>
          </p:cNvCxnSpPr>
          <p:nvPr/>
        </p:nvCxnSpPr>
        <p:spPr>
          <a:xfrm flipV="1">
            <a:off x="4779292" y="5247767"/>
            <a:ext cx="1037308" cy="6460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0C65199-6BF3-BACD-2DA8-CE4D7FF325B5}"/>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64476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8BE6EE-86B0-A9DA-8714-C9F24F09915E}"/>
              </a:ext>
            </a:extLst>
          </p:cNvPr>
          <p:cNvSpPr>
            <a:spLocks noGrp="1"/>
          </p:cNvSpPr>
          <p:nvPr>
            <p:ph type="title"/>
          </p:nvPr>
        </p:nvSpPr>
        <p:spPr/>
        <p:txBody>
          <a:bodyPr/>
          <a:lstStyle/>
          <a:p>
            <a:r>
              <a:rPr lang="en-US" dirty="0"/>
              <a:t>Enabling the Gmail API</a:t>
            </a:r>
            <a:br>
              <a:rPr lang="en-US" dirty="0"/>
            </a:br>
            <a:endParaRPr lang="en-US" dirty="0"/>
          </a:p>
        </p:txBody>
      </p:sp>
      <p:pic>
        <p:nvPicPr>
          <p:cNvPr id="1026" name="Picture 2" descr="Gmail API – Marketplace – Google Cloud console">
            <a:extLst>
              <a:ext uri="{FF2B5EF4-FFF2-40B4-BE49-F238E27FC236}">
                <a16:creationId xmlns:a16="http://schemas.microsoft.com/office/drawing/2014/main" id="{8D8FEDC9-F0B0-681C-A6D6-F067C7D9A5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8420" y="1890876"/>
            <a:ext cx="4264968" cy="426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268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1CED-2A23-884C-ED20-18A159DA9262}"/>
              </a:ext>
            </a:extLst>
          </p:cNvPr>
          <p:cNvSpPr>
            <a:spLocks noGrp="1"/>
          </p:cNvSpPr>
          <p:nvPr>
            <p:ph type="title"/>
          </p:nvPr>
        </p:nvSpPr>
        <p:spPr/>
        <p:txBody>
          <a:bodyPr anchor="ctr"/>
          <a:lstStyle/>
          <a:p>
            <a:r>
              <a:rPr lang="en-US" dirty="0"/>
              <a:t>Step 1 – The basics</a:t>
            </a:r>
          </a:p>
        </p:txBody>
      </p:sp>
      <p:sp>
        <p:nvSpPr>
          <p:cNvPr id="3" name="Content Placeholder 2">
            <a:extLst>
              <a:ext uri="{FF2B5EF4-FFF2-40B4-BE49-F238E27FC236}">
                <a16:creationId xmlns:a16="http://schemas.microsoft.com/office/drawing/2014/main" id="{7A9450BD-1758-B4C0-9D5E-6502F6F3FCB1}"/>
              </a:ext>
            </a:extLst>
          </p:cNvPr>
          <p:cNvSpPr>
            <a:spLocks noGrp="1"/>
          </p:cNvSpPr>
          <p:nvPr>
            <p:ph sz="half" idx="1"/>
          </p:nvPr>
        </p:nvSpPr>
        <p:spPr>
          <a:xfrm>
            <a:off x="581193" y="2228003"/>
            <a:ext cx="3143863" cy="3633047"/>
          </a:xfrm>
        </p:spPr>
        <p:txBody>
          <a:bodyPr/>
          <a:lstStyle/>
          <a:p>
            <a:pPr marL="0" indent="0">
              <a:buNone/>
            </a:pPr>
            <a:r>
              <a:rPr lang="en-US" dirty="0"/>
              <a:t>First </a:t>
            </a:r>
            <a:r>
              <a:rPr lang="en-US" dirty="0">
                <a:solidFill>
                  <a:srgbClr val="FF0000"/>
                </a:solidFill>
              </a:rPr>
              <a:t>sign up for a Gmail email account </a:t>
            </a:r>
            <a:r>
              <a:rPr lang="en-US" dirty="0"/>
              <a:t>at </a:t>
            </a:r>
            <a:r>
              <a:rPr lang="en-US" dirty="0">
                <a:hlinkClick r:id="rId2"/>
              </a:rPr>
              <a:t>https://gmail.com/</a:t>
            </a:r>
            <a:br>
              <a:rPr lang="en-US" dirty="0"/>
            </a:br>
            <a:br>
              <a:rPr lang="en-US" dirty="0"/>
            </a:br>
            <a:r>
              <a:rPr lang="en-US" dirty="0"/>
              <a:t>Skip if you already have an account – try to have a separate, development, account (i.e. different from your personal use account)</a:t>
            </a:r>
          </a:p>
        </p:txBody>
      </p:sp>
      <p:pic>
        <p:nvPicPr>
          <p:cNvPr id="6" name="Content Placeholder 5">
            <a:extLst>
              <a:ext uri="{FF2B5EF4-FFF2-40B4-BE49-F238E27FC236}">
                <a16:creationId xmlns:a16="http://schemas.microsoft.com/office/drawing/2014/main" id="{AE5E3DF9-2268-BABB-DBC3-1EF98F10159D}"/>
              </a:ext>
            </a:extLst>
          </p:cNvPr>
          <p:cNvPicPr>
            <a:picLocks noGrp="1" noChangeAspect="1"/>
          </p:cNvPicPr>
          <p:nvPr>
            <p:ph sz="half" idx="2"/>
          </p:nvPr>
        </p:nvPicPr>
        <p:blipFill rotWithShape="1">
          <a:blip r:embed="rId3"/>
          <a:srcRect t="947" r="869"/>
          <a:stretch/>
        </p:blipFill>
        <p:spPr>
          <a:xfrm>
            <a:off x="3725057" y="2128603"/>
            <a:ext cx="7817370" cy="3868828"/>
          </a:xfrm>
        </p:spPr>
      </p:pic>
      <p:cxnSp>
        <p:nvCxnSpPr>
          <p:cNvPr id="9" name="Straight Arrow Connector 8">
            <a:extLst>
              <a:ext uri="{FF2B5EF4-FFF2-40B4-BE49-F238E27FC236}">
                <a16:creationId xmlns:a16="http://schemas.microsoft.com/office/drawing/2014/main" id="{4750E335-19E4-BE11-205A-356FC3FDD089}"/>
              </a:ext>
            </a:extLst>
          </p:cNvPr>
          <p:cNvCxnSpPr>
            <a:cxnSpLocks/>
          </p:cNvCxnSpPr>
          <p:nvPr/>
        </p:nvCxnSpPr>
        <p:spPr>
          <a:xfrm flipV="1">
            <a:off x="10425989" y="2444351"/>
            <a:ext cx="0" cy="11068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10C10A3-5A3A-287F-7B87-F314275D23D3}"/>
              </a:ext>
            </a:extLst>
          </p:cNvPr>
          <p:cNvSpPr/>
          <p:nvPr/>
        </p:nvSpPr>
        <p:spPr>
          <a:xfrm>
            <a:off x="9641400" y="2112954"/>
            <a:ext cx="1569178" cy="331397"/>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569653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1CED-2A23-884C-ED20-18A159DA9262}"/>
              </a:ext>
            </a:extLst>
          </p:cNvPr>
          <p:cNvSpPr>
            <a:spLocks noGrp="1"/>
          </p:cNvSpPr>
          <p:nvPr>
            <p:ph type="title"/>
          </p:nvPr>
        </p:nvSpPr>
        <p:spPr/>
        <p:txBody>
          <a:bodyPr anchor="ctr"/>
          <a:lstStyle/>
          <a:p>
            <a:r>
              <a:rPr lang="en-US" dirty="0"/>
              <a:t>Step 2 –  Enable the API</a:t>
            </a:r>
          </a:p>
        </p:txBody>
      </p:sp>
      <p:sp>
        <p:nvSpPr>
          <p:cNvPr id="3" name="Content Placeholder 2">
            <a:extLst>
              <a:ext uri="{FF2B5EF4-FFF2-40B4-BE49-F238E27FC236}">
                <a16:creationId xmlns:a16="http://schemas.microsoft.com/office/drawing/2014/main" id="{7A9450BD-1758-B4C0-9D5E-6502F6F3FCB1}"/>
              </a:ext>
            </a:extLst>
          </p:cNvPr>
          <p:cNvSpPr>
            <a:spLocks noGrp="1"/>
          </p:cNvSpPr>
          <p:nvPr>
            <p:ph sz="half" idx="1"/>
          </p:nvPr>
        </p:nvSpPr>
        <p:spPr>
          <a:xfrm>
            <a:off x="581193" y="2228003"/>
            <a:ext cx="3143863" cy="3633047"/>
          </a:xfrm>
        </p:spPr>
        <p:txBody>
          <a:bodyPr/>
          <a:lstStyle/>
          <a:p>
            <a:pPr marL="0" indent="0">
              <a:buNone/>
            </a:pPr>
            <a:r>
              <a:rPr lang="en-US" dirty="0"/>
              <a:t>Then, go to </a:t>
            </a:r>
            <a:r>
              <a:rPr lang="en-US" dirty="0">
                <a:hlinkClick r:id="rId3"/>
              </a:rPr>
              <a:t>https://developers.google.com/gmail/api/quickstart/python/</a:t>
            </a:r>
            <a:r>
              <a:rPr lang="en-US" dirty="0"/>
              <a:t>, click </a:t>
            </a:r>
            <a:r>
              <a:rPr lang="en-US" dirty="0">
                <a:solidFill>
                  <a:schemeClr val="tx1"/>
                </a:solidFill>
              </a:rPr>
              <a:t>the</a:t>
            </a:r>
            <a:r>
              <a:rPr lang="en-US" dirty="0">
                <a:solidFill>
                  <a:srgbClr val="00B050"/>
                </a:solidFill>
              </a:rPr>
              <a:t> Enable the Gmail API button on that page</a:t>
            </a:r>
            <a:r>
              <a:rPr lang="en-US" dirty="0"/>
              <a:t>, and fill out the form that appears.</a:t>
            </a:r>
          </a:p>
        </p:txBody>
      </p:sp>
      <p:pic>
        <p:nvPicPr>
          <p:cNvPr id="8" name="Content Placeholder 7">
            <a:extLst>
              <a:ext uri="{FF2B5EF4-FFF2-40B4-BE49-F238E27FC236}">
                <a16:creationId xmlns:a16="http://schemas.microsoft.com/office/drawing/2014/main" id="{4BD682CF-167C-9C18-DC82-01113542B853}"/>
              </a:ext>
            </a:extLst>
          </p:cNvPr>
          <p:cNvPicPr>
            <a:picLocks noGrp="1" noChangeAspect="1"/>
          </p:cNvPicPr>
          <p:nvPr>
            <p:ph sz="half" idx="2"/>
          </p:nvPr>
        </p:nvPicPr>
        <p:blipFill>
          <a:blip r:embed="rId4"/>
          <a:stretch>
            <a:fillRect/>
          </a:stretch>
        </p:blipFill>
        <p:spPr>
          <a:xfrm>
            <a:off x="3926116" y="2328427"/>
            <a:ext cx="7684691" cy="2838489"/>
          </a:xfrm>
        </p:spPr>
      </p:pic>
      <p:cxnSp>
        <p:nvCxnSpPr>
          <p:cNvPr id="9" name="Straight Arrow Connector 8">
            <a:extLst>
              <a:ext uri="{FF2B5EF4-FFF2-40B4-BE49-F238E27FC236}">
                <a16:creationId xmlns:a16="http://schemas.microsoft.com/office/drawing/2014/main" id="{4750E335-19E4-BE11-205A-356FC3FDD089}"/>
              </a:ext>
            </a:extLst>
          </p:cNvPr>
          <p:cNvCxnSpPr>
            <a:cxnSpLocks/>
          </p:cNvCxnSpPr>
          <p:nvPr/>
        </p:nvCxnSpPr>
        <p:spPr>
          <a:xfrm flipV="1">
            <a:off x="6999514" y="5062173"/>
            <a:ext cx="0" cy="110686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10C10A3-5A3A-287F-7B87-F314275D23D3}"/>
              </a:ext>
            </a:extLst>
          </p:cNvPr>
          <p:cNvSpPr/>
          <p:nvPr/>
        </p:nvSpPr>
        <p:spPr>
          <a:xfrm>
            <a:off x="6422572" y="4724401"/>
            <a:ext cx="1153885" cy="337772"/>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959385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1CED-2A23-884C-ED20-18A159DA9262}"/>
              </a:ext>
            </a:extLst>
          </p:cNvPr>
          <p:cNvSpPr>
            <a:spLocks noGrp="1"/>
          </p:cNvSpPr>
          <p:nvPr>
            <p:ph type="title"/>
          </p:nvPr>
        </p:nvSpPr>
        <p:spPr/>
        <p:txBody>
          <a:bodyPr anchor="ctr"/>
          <a:lstStyle/>
          <a:p>
            <a:r>
              <a:rPr lang="en-US" dirty="0"/>
              <a:t>Step 3 –  Enable access to API (part 1 of 2)</a:t>
            </a:r>
          </a:p>
        </p:txBody>
      </p:sp>
      <p:sp>
        <p:nvSpPr>
          <p:cNvPr id="7" name="Content Placeholder 6">
            <a:extLst>
              <a:ext uri="{FF2B5EF4-FFF2-40B4-BE49-F238E27FC236}">
                <a16:creationId xmlns:a16="http://schemas.microsoft.com/office/drawing/2014/main" id="{74EB369B-DC0C-25D3-5E26-5ECAFD31B9D5}"/>
              </a:ext>
            </a:extLst>
          </p:cNvPr>
          <p:cNvSpPr>
            <a:spLocks noGrp="1"/>
          </p:cNvSpPr>
          <p:nvPr>
            <p:ph sz="half" idx="1"/>
          </p:nvPr>
        </p:nvSpPr>
        <p:spPr/>
        <p:txBody>
          <a:bodyPr/>
          <a:lstStyle/>
          <a:p>
            <a:r>
              <a:rPr lang="en-US" dirty="0"/>
              <a:t>Make sure you have your </a:t>
            </a:r>
            <a:r>
              <a:rPr lang="en-US" dirty="0">
                <a:solidFill>
                  <a:srgbClr val="FF0000"/>
                </a:solidFill>
              </a:rPr>
              <a:t>project selected</a:t>
            </a:r>
          </a:p>
          <a:p>
            <a:r>
              <a:rPr lang="en-US" dirty="0">
                <a:solidFill>
                  <a:srgbClr val="00B050"/>
                </a:solidFill>
              </a:rPr>
              <a:t>Click</a:t>
            </a:r>
            <a:r>
              <a:rPr lang="en-US" dirty="0">
                <a:solidFill>
                  <a:schemeClr val="tx1"/>
                </a:solidFill>
              </a:rPr>
              <a:t> “</a:t>
            </a:r>
            <a:r>
              <a:rPr lang="en-US" dirty="0">
                <a:solidFill>
                  <a:srgbClr val="00B050"/>
                </a:solidFill>
              </a:rPr>
              <a:t>NEXT</a:t>
            </a:r>
            <a:r>
              <a:rPr lang="en-US" dirty="0">
                <a:solidFill>
                  <a:schemeClr val="tx1"/>
                </a:solidFill>
              </a:rPr>
              <a:t>”</a:t>
            </a:r>
          </a:p>
        </p:txBody>
      </p:sp>
      <p:pic>
        <p:nvPicPr>
          <p:cNvPr id="18" name="Content Placeholder 17">
            <a:extLst>
              <a:ext uri="{FF2B5EF4-FFF2-40B4-BE49-F238E27FC236}">
                <a16:creationId xmlns:a16="http://schemas.microsoft.com/office/drawing/2014/main" id="{FC1A45CA-C9FB-AE62-A008-744EFB11F3B8}"/>
              </a:ext>
            </a:extLst>
          </p:cNvPr>
          <p:cNvPicPr>
            <a:picLocks noGrp="1" noChangeAspect="1"/>
          </p:cNvPicPr>
          <p:nvPr>
            <p:ph sz="half" idx="2"/>
          </p:nvPr>
        </p:nvPicPr>
        <p:blipFill>
          <a:blip r:embed="rId3"/>
          <a:stretch>
            <a:fillRect/>
          </a:stretch>
        </p:blipFill>
        <p:spPr>
          <a:xfrm>
            <a:off x="6096000" y="3052612"/>
            <a:ext cx="5514975" cy="1874115"/>
          </a:xfrm>
        </p:spPr>
      </p:pic>
      <p:cxnSp>
        <p:nvCxnSpPr>
          <p:cNvPr id="20" name="Straight Arrow Connector 19">
            <a:extLst>
              <a:ext uri="{FF2B5EF4-FFF2-40B4-BE49-F238E27FC236}">
                <a16:creationId xmlns:a16="http://schemas.microsoft.com/office/drawing/2014/main" id="{49E45F5C-41B8-8CB4-7C20-D21E80555A42}"/>
              </a:ext>
            </a:extLst>
          </p:cNvPr>
          <p:cNvCxnSpPr>
            <a:cxnSpLocks/>
          </p:cNvCxnSpPr>
          <p:nvPr/>
        </p:nvCxnSpPr>
        <p:spPr>
          <a:xfrm>
            <a:off x="8062682" y="1875717"/>
            <a:ext cx="0" cy="116238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86464D7-736C-CD14-9B7F-B97CA16058F2}"/>
              </a:ext>
            </a:extLst>
          </p:cNvPr>
          <p:cNvSpPr/>
          <p:nvPr/>
        </p:nvSpPr>
        <p:spPr>
          <a:xfrm>
            <a:off x="7373257" y="3038098"/>
            <a:ext cx="1378851" cy="337772"/>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w Cen MT" panose="020B0602020104020603"/>
              <a:ea typeface="+mn-ea"/>
              <a:cs typeface="+mn-cs"/>
            </a:endParaRPr>
          </a:p>
        </p:txBody>
      </p:sp>
      <p:cxnSp>
        <p:nvCxnSpPr>
          <p:cNvPr id="23" name="Straight Arrow Connector 22">
            <a:extLst>
              <a:ext uri="{FF2B5EF4-FFF2-40B4-BE49-F238E27FC236}">
                <a16:creationId xmlns:a16="http://schemas.microsoft.com/office/drawing/2014/main" id="{360FF851-7C05-190C-9977-D58DCEA8E1B6}"/>
              </a:ext>
            </a:extLst>
          </p:cNvPr>
          <p:cNvCxnSpPr>
            <a:cxnSpLocks/>
          </p:cNvCxnSpPr>
          <p:nvPr/>
        </p:nvCxnSpPr>
        <p:spPr>
          <a:xfrm flipV="1">
            <a:off x="8467158" y="4710492"/>
            <a:ext cx="0" cy="110686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8A3591B6-FF95-4EAD-C377-8BB1D35B7A91}"/>
              </a:ext>
            </a:extLst>
          </p:cNvPr>
          <p:cNvSpPr/>
          <p:nvPr/>
        </p:nvSpPr>
        <p:spPr>
          <a:xfrm>
            <a:off x="8276545" y="4487792"/>
            <a:ext cx="381226" cy="222700"/>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882910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C39B-8DE6-568B-5CA4-75137D8E31D7}"/>
              </a:ext>
            </a:extLst>
          </p:cNvPr>
          <p:cNvSpPr>
            <a:spLocks noGrp="1"/>
          </p:cNvSpPr>
          <p:nvPr>
            <p:ph type="title"/>
          </p:nvPr>
        </p:nvSpPr>
        <p:spPr/>
        <p:txBody>
          <a:bodyPr anchor="ctr"/>
          <a:lstStyle/>
          <a:p>
            <a:r>
              <a:rPr lang="en-US" dirty="0"/>
              <a:t>Step 3 –  Enable access to API (part 2 of 2)</a:t>
            </a:r>
          </a:p>
        </p:txBody>
      </p:sp>
      <p:sp>
        <p:nvSpPr>
          <p:cNvPr id="3" name="Content Placeholder 2">
            <a:extLst>
              <a:ext uri="{FF2B5EF4-FFF2-40B4-BE49-F238E27FC236}">
                <a16:creationId xmlns:a16="http://schemas.microsoft.com/office/drawing/2014/main" id="{635604A7-7724-69CC-B903-D9A6225F3AF9}"/>
              </a:ext>
            </a:extLst>
          </p:cNvPr>
          <p:cNvSpPr>
            <a:spLocks noGrp="1"/>
          </p:cNvSpPr>
          <p:nvPr>
            <p:ph sz="half" idx="1"/>
          </p:nvPr>
        </p:nvSpPr>
        <p:spPr>
          <a:xfrm>
            <a:off x="581194" y="2228003"/>
            <a:ext cx="2183778" cy="3633047"/>
          </a:xfrm>
        </p:spPr>
        <p:txBody>
          <a:bodyPr/>
          <a:lstStyle/>
          <a:p>
            <a:r>
              <a:rPr lang="en-US" dirty="0">
                <a:solidFill>
                  <a:srgbClr val="00B050"/>
                </a:solidFill>
              </a:rPr>
              <a:t>Click</a:t>
            </a:r>
            <a:r>
              <a:rPr lang="en-US" dirty="0">
                <a:solidFill>
                  <a:schemeClr val="tx1"/>
                </a:solidFill>
              </a:rPr>
              <a:t> “</a:t>
            </a:r>
            <a:r>
              <a:rPr lang="en-US" dirty="0">
                <a:solidFill>
                  <a:srgbClr val="00B050"/>
                </a:solidFill>
              </a:rPr>
              <a:t>ENABLE</a:t>
            </a:r>
            <a:r>
              <a:rPr lang="en-US" dirty="0">
                <a:solidFill>
                  <a:schemeClr val="tx1"/>
                </a:solidFill>
              </a:rPr>
              <a:t>”</a:t>
            </a:r>
          </a:p>
        </p:txBody>
      </p:sp>
      <p:pic>
        <p:nvPicPr>
          <p:cNvPr id="6" name="Content Placeholder 5">
            <a:extLst>
              <a:ext uri="{FF2B5EF4-FFF2-40B4-BE49-F238E27FC236}">
                <a16:creationId xmlns:a16="http://schemas.microsoft.com/office/drawing/2014/main" id="{6798B663-324B-87BD-9CF0-1B7B32D38AA6}"/>
              </a:ext>
            </a:extLst>
          </p:cNvPr>
          <p:cNvPicPr>
            <a:picLocks noGrp="1" noChangeAspect="1"/>
          </p:cNvPicPr>
          <p:nvPr>
            <p:ph sz="half" idx="2"/>
          </p:nvPr>
        </p:nvPicPr>
        <p:blipFill>
          <a:blip r:embed="rId3"/>
          <a:stretch>
            <a:fillRect/>
          </a:stretch>
        </p:blipFill>
        <p:spPr>
          <a:xfrm>
            <a:off x="2764972" y="2426065"/>
            <a:ext cx="8846003" cy="3236922"/>
          </a:xfrm>
        </p:spPr>
      </p:pic>
      <p:cxnSp>
        <p:nvCxnSpPr>
          <p:cNvPr id="7" name="Straight Arrow Connector 6">
            <a:extLst>
              <a:ext uri="{FF2B5EF4-FFF2-40B4-BE49-F238E27FC236}">
                <a16:creationId xmlns:a16="http://schemas.microsoft.com/office/drawing/2014/main" id="{8525C484-510C-E2C8-8DDA-AB300FB737BC}"/>
              </a:ext>
            </a:extLst>
          </p:cNvPr>
          <p:cNvCxnSpPr>
            <a:cxnSpLocks/>
          </p:cNvCxnSpPr>
          <p:nvPr/>
        </p:nvCxnSpPr>
        <p:spPr>
          <a:xfrm flipV="1">
            <a:off x="8850085" y="5033145"/>
            <a:ext cx="0" cy="110686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DB1C5A4-4497-6077-7D0F-DF292EEE89BE}"/>
              </a:ext>
            </a:extLst>
          </p:cNvPr>
          <p:cNvSpPr/>
          <p:nvPr/>
        </p:nvSpPr>
        <p:spPr>
          <a:xfrm>
            <a:off x="8273143" y="4695373"/>
            <a:ext cx="1153885" cy="337772"/>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494387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915A9-04F2-EF71-9B43-7300617B056F}"/>
              </a:ext>
            </a:extLst>
          </p:cNvPr>
          <p:cNvSpPr>
            <a:spLocks noGrp="1"/>
          </p:cNvSpPr>
          <p:nvPr>
            <p:ph type="title"/>
          </p:nvPr>
        </p:nvSpPr>
        <p:spPr/>
        <p:txBody>
          <a:bodyPr anchor="ctr"/>
          <a:lstStyle/>
          <a:p>
            <a:r>
              <a:rPr lang="en-US" dirty="0"/>
              <a:t>Demo time, lets do it </a:t>
            </a:r>
            <a:r>
              <a:rPr lang="en-US" dirty="0">
                <a:solidFill>
                  <a:srgbClr val="FF0000"/>
                </a:solidFill>
              </a:rPr>
              <a:t>live</a:t>
            </a:r>
            <a:r>
              <a:rPr lang="en-US" dirty="0"/>
              <a:t>!</a:t>
            </a:r>
          </a:p>
        </p:txBody>
      </p:sp>
      <p:pic>
        <p:nvPicPr>
          <p:cNvPr id="2052" name="Picture 4" descr="Pokemon GIF">
            <a:extLst>
              <a:ext uri="{FF2B5EF4-FFF2-40B4-BE49-F238E27FC236}">
                <a16:creationId xmlns:a16="http://schemas.microsoft.com/office/drawing/2014/main" id="{8FA005E7-844B-A450-E121-DB519028E2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0" y="2682081"/>
            <a:ext cx="4572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237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008D05-879E-2D26-5A34-3849DBC4A5E1}"/>
              </a:ext>
            </a:extLst>
          </p:cNvPr>
          <p:cNvSpPr>
            <a:spLocks noGrp="1"/>
          </p:cNvSpPr>
          <p:nvPr>
            <p:ph type="title"/>
          </p:nvPr>
        </p:nvSpPr>
        <p:spPr/>
        <p:txBody>
          <a:bodyPr anchor="ctr"/>
          <a:lstStyle/>
          <a:p>
            <a:r>
              <a:rPr lang="en-US" dirty="0"/>
              <a:t>Setting the mood</a:t>
            </a:r>
          </a:p>
        </p:txBody>
      </p:sp>
      <p:pic>
        <p:nvPicPr>
          <p:cNvPr id="10" name="Content Placeholder 9">
            <a:extLst>
              <a:ext uri="{FF2B5EF4-FFF2-40B4-BE49-F238E27FC236}">
                <a16:creationId xmlns:a16="http://schemas.microsoft.com/office/drawing/2014/main" id="{5ADD6ADC-87F4-0336-3ACA-F238941D9CB9}"/>
              </a:ext>
            </a:extLst>
          </p:cNvPr>
          <p:cNvPicPr>
            <a:picLocks noGrp="1" noChangeAspect="1"/>
          </p:cNvPicPr>
          <p:nvPr>
            <p:ph sz="half" idx="1"/>
          </p:nvPr>
        </p:nvPicPr>
        <p:blipFill>
          <a:blip r:embed="rId2"/>
          <a:stretch>
            <a:fillRect/>
          </a:stretch>
        </p:blipFill>
        <p:spPr>
          <a:xfrm>
            <a:off x="2082526" y="2227263"/>
            <a:ext cx="2191297" cy="3633787"/>
          </a:xfrm>
        </p:spPr>
      </p:pic>
      <p:pic>
        <p:nvPicPr>
          <p:cNvPr id="2050" name="Picture 2" descr="Oostburg High School main office">
            <a:extLst>
              <a:ext uri="{FF2B5EF4-FFF2-40B4-BE49-F238E27FC236}">
                <a16:creationId xmlns:a16="http://schemas.microsoft.com/office/drawing/2014/main" id="{E9353462-BBFB-606E-A295-2D611C63422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16675" y="2312723"/>
            <a:ext cx="5194300" cy="34628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BF7BC81-AC24-1814-6D6E-F42F3B35951B}"/>
              </a:ext>
            </a:extLst>
          </p:cNvPr>
          <p:cNvSpPr txBox="1"/>
          <p:nvPr/>
        </p:nvSpPr>
        <p:spPr>
          <a:xfrm>
            <a:off x="581193" y="6086451"/>
            <a:ext cx="6837388" cy="369332"/>
          </a:xfrm>
          <a:prstGeom prst="rect">
            <a:avLst/>
          </a:prstGeom>
          <a:noFill/>
        </p:spPr>
        <p:txBody>
          <a:bodyPr wrap="square">
            <a:spAutoFit/>
          </a:bodyPr>
          <a:lstStyle/>
          <a:p>
            <a:r>
              <a:rPr lang="en-US" dirty="0">
                <a:hlinkClick r:id="rId4"/>
              </a:rPr>
              <a:t>Interactive Background Noise Generator</a:t>
            </a:r>
            <a:endParaRPr lang="en-US" dirty="0"/>
          </a:p>
        </p:txBody>
      </p:sp>
    </p:spTree>
    <p:extLst>
      <p:ext uri="{BB962C8B-B14F-4D97-AF65-F5344CB8AC3E}">
        <p14:creationId xmlns:p14="http://schemas.microsoft.com/office/powerpoint/2010/main" val="3911188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a:solidFill>
                  <a:schemeClr val="tx1">
                    <a:alpha val="80000"/>
                  </a:schemeClr>
                </a:solidFill>
              </a:rPr>
              <a:t>Questions?</a:t>
            </a:r>
          </a:p>
        </p:txBody>
      </p:sp>
    </p:spTree>
    <p:extLst>
      <p:ext uri="{BB962C8B-B14F-4D97-AF65-F5344CB8AC3E}">
        <p14:creationId xmlns:p14="http://schemas.microsoft.com/office/powerpoint/2010/main" val="2683541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AFA83A-57AD-12EE-A9AE-F24CEB61DF99}"/>
              </a:ext>
            </a:extLst>
          </p:cNvPr>
          <p:cNvSpPr>
            <a:spLocks noGrp="1"/>
          </p:cNvSpPr>
          <p:nvPr>
            <p:ph type="title"/>
          </p:nvPr>
        </p:nvSpPr>
        <p:spPr/>
        <p:txBody>
          <a:bodyPr/>
          <a:lstStyle/>
          <a:p>
            <a:r>
              <a:rPr lang="en-US" dirty="0">
                <a:solidFill>
                  <a:srgbClr val="FF0000"/>
                </a:solidFill>
              </a:rPr>
              <a:t>RECAP</a:t>
            </a:r>
            <a:br>
              <a:rPr lang="en-US" dirty="0"/>
            </a:br>
            <a:r>
              <a:rPr lang="en-US" dirty="0"/>
              <a:t>Radio Frequency Identification (RFID)</a:t>
            </a:r>
          </a:p>
        </p:txBody>
      </p:sp>
      <p:sp>
        <p:nvSpPr>
          <p:cNvPr id="6" name="Text Placeholder 5">
            <a:extLst>
              <a:ext uri="{FF2B5EF4-FFF2-40B4-BE49-F238E27FC236}">
                <a16:creationId xmlns:a16="http://schemas.microsoft.com/office/drawing/2014/main" id="{316A554B-F547-3330-2E55-3E6B1333BA4D}"/>
              </a:ext>
            </a:extLst>
          </p:cNvPr>
          <p:cNvSpPr>
            <a:spLocks noGrp="1"/>
          </p:cNvSpPr>
          <p:nvPr>
            <p:ph type="body" idx="1"/>
          </p:nvPr>
        </p:nvSpPr>
        <p:spPr>
          <a:xfrm>
            <a:off x="581191" y="1837653"/>
            <a:ext cx="5194769" cy="557784"/>
          </a:xfrm>
        </p:spPr>
        <p:txBody>
          <a:bodyPr/>
          <a:lstStyle/>
          <a:p>
            <a:r>
              <a:rPr lang="en-US" i="0" dirty="0">
                <a:solidFill>
                  <a:srgbClr val="191919"/>
                </a:solidFill>
                <a:effectLst/>
                <a:latin typeface="Segoe UI" panose="020B0502040204020203" pitchFamily="34" charset="0"/>
              </a:rPr>
              <a:t>What is RFID Technology</a:t>
            </a:r>
            <a:endParaRPr lang="en-US" dirty="0"/>
          </a:p>
        </p:txBody>
      </p:sp>
      <p:sp>
        <p:nvSpPr>
          <p:cNvPr id="7" name="Content Placeholder 6">
            <a:extLst>
              <a:ext uri="{FF2B5EF4-FFF2-40B4-BE49-F238E27FC236}">
                <a16:creationId xmlns:a16="http://schemas.microsoft.com/office/drawing/2014/main" id="{20B07F67-80DD-6066-2DA4-F68BB4693B33}"/>
              </a:ext>
            </a:extLst>
          </p:cNvPr>
          <p:cNvSpPr>
            <a:spLocks noGrp="1"/>
          </p:cNvSpPr>
          <p:nvPr>
            <p:ph sz="half" idx="2"/>
          </p:nvPr>
        </p:nvSpPr>
        <p:spPr>
          <a:xfrm>
            <a:off x="581194" y="2512815"/>
            <a:ext cx="5194766" cy="2278994"/>
          </a:xfrm>
        </p:spPr>
        <p:txBody>
          <a:bodyPr/>
          <a:lstStyle/>
          <a:p>
            <a:r>
              <a:rPr lang="en-US" dirty="0"/>
              <a:t>RFID is a wireless technology for identifying and tracking objects.</a:t>
            </a:r>
          </a:p>
          <a:p>
            <a:r>
              <a:rPr lang="en-US" dirty="0"/>
              <a:t>Applications include inventory management, supply chain logistics, access control, and contactless payment systems.</a:t>
            </a:r>
          </a:p>
          <a:p>
            <a:r>
              <a:rPr lang="en-US" dirty="0"/>
              <a:t>RFID offers advantages like improved inventory accuracy and faster data collection.</a:t>
            </a:r>
          </a:p>
        </p:txBody>
      </p:sp>
      <p:sp>
        <p:nvSpPr>
          <p:cNvPr id="8" name="Text Placeholder 7">
            <a:extLst>
              <a:ext uri="{FF2B5EF4-FFF2-40B4-BE49-F238E27FC236}">
                <a16:creationId xmlns:a16="http://schemas.microsoft.com/office/drawing/2014/main" id="{CC023970-2A1E-06E4-CE64-0302F01E7C97}"/>
              </a:ext>
            </a:extLst>
          </p:cNvPr>
          <p:cNvSpPr>
            <a:spLocks noGrp="1"/>
          </p:cNvSpPr>
          <p:nvPr>
            <p:ph type="body" sz="quarter" idx="3"/>
          </p:nvPr>
        </p:nvSpPr>
        <p:spPr>
          <a:xfrm>
            <a:off x="6095364" y="1837654"/>
            <a:ext cx="5194770" cy="553373"/>
          </a:xfrm>
        </p:spPr>
        <p:txBody>
          <a:bodyPr/>
          <a:lstStyle/>
          <a:p>
            <a:r>
              <a:rPr lang="en-US" dirty="0">
                <a:solidFill>
                  <a:srgbClr val="191919"/>
                </a:solidFill>
                <a:latin typeface="Segoe UI" panose="020B0502040204020203" pitchFamily="34" charset="0"/>
              </a:rPr>
              <a:t>H</a:t>
            </a:r>
            <a:r>
              <a:rPr lang="en-US" i="0" dirty="0">
                <a:solidFill>
                  <a:srgbClr val="191919"/>
                </a:solidFill>
                <a:effectLst/>
                <a:latin typeface="Segoe UI" panose="020B0502040204020203" pitchFamily="34" charset="0"/>
              </a:rPr>
              <a:t>ow does it work?</a:t>
            </a:r>
            <a:endParaRPr lang="en-US" dirty="0"/>
          </a:p>
        </p:txBody>
      </p:sp>
      <p:sp>
        <p:nvSpPr>
          <p:cNvPr id="11" name="Content Placeholder 3">
            <a:extLst>
              <a:ext uri="{FF2B5EF4-FFF2-40B4-BE49-F238E27FC236}">
                <a16:creationId xmlns:a16="http://schemas.microsoft.com/office/drawing/2014/main" id="{AE1869DA-C4B1-260E-A657-7ADD3E8E5EDD}"/>
              </a:ext>
            </a:extLst>
          </p:cNvPr>
          <p:cNvSpPr>
            <a:spLocks noGrp="1"/>
          </p:cNvSpPr>
          <p:nvPr>
            <p:ph sz="quarter" idx="4"/>
          </p:nvPr>
        </p:nvSpPr>
        <p:spPr>
          <a:xfrm>
            <a:off x="6096000" y="2512525"/>
            <a:ext cx="5194300" cy="2935287"/>
          </a:xfrm>
        </p:spPr>
        <p:txBody>
          <a:bodyPr>
            <a:normAutofit lnSpcReduction="10000"/>
          </a:bodyPr>
          <a:lstStyle/>
          <a:p>
            <a:pPr>
              <a:buFont typeface="Wingdings" panose="05000000000000000000" pitchFamily="2" charset="2"/>
              <a:buChar char="Ø"/>
            </a:pPr>
            <a:r>
              <a:rPr lang="en-US" dirty="0"/>
              <a:t>It uses electromagnetic fields to communicate between tags and readers.</a:t>
            </a:r>
          </a:p>
          <a:p>
            <a:pPr>
              <a:buFont typeface="Wingdings" panose="05000000000000000000" pitchFamily="2" charset="2"/>
              <a:buChar char="Ø"/>
            </a:pPr>
            <a:r>
              <a:rPr lang="en-US" dirty="0"/>
              <a:t>Tags consist of a microchip and an antenna.</a:t>
            </a:r>
          </a:p>
          <a:p>
            <a:pPr>
              <a:buFont typeface="Wingdings" panose="05000000000000000000" pitchFamily="2" charset="2"/>
              <a:buChar char="Ø"/>
            </a:pPr>
            <a:r>
              <a:rPr lang="en-US" dirty="0"/>
              <a:t>When within range of an RFID reader, the reader sends out radio waves.</a:t>
            </a:r>
          </a:p>
          <a:p>
            <a:pPr>
              <a:buFont typeface="Wingdings" panose="05000000000000000000" pitchFamily="2" charset="2"/>
              <a:buChar char="Ø"/>
            </a:pPr>
            <a:r>
              <a:rPr lang="en-US" dirty="0"/>
              <a:t>These waves power the tag, enabling it to transmit data back to the reader. </a:t>
            </a:r>
          </a:p>
          <a:p>
            <a:pPr>
              <a:buFont typeface="Wingdings" panose="05000000000000000000" pitchFamily="2" charset="2"/>
              <a:buChar char="Ø"/>
            </a:pPr>
            <a:r>
              <a:rPr lang="en-US" dirty="0"/>
              <a:t>Data typically includes unique identifiers or stored information on the tag.</a:t>
            </a:r>
          </a:p>
        </p:txBody>
      </p:sp>
      <p:pic>
        <p:nvPicPr>
          <p:cNvPr id="12" name="Picture 4" descr="How RFID Technology Works Reader Writer System Tag Communication">
            <a:extLst>
              <a:ext uri="{FF2B5EF4-FFF2-40B4-BE49-F238E27FC236}">
                <a16:creationId xmlns:a16="http://schemas.microsoft.com/office/drawing/2014/main" id="{10D0FE77-7E7D-E599-6E45-2708119D0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349" y="4990565"/>
            <a:ext cx="3628452" cy="12276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4C62FD8-2E2D-5F9C-8C29-04425B79DAFF}"/>
              </a:ext>
            </a:extLst>
          </p:cNvPr>
          <p:cNvSpPr txBox="1"/>
          <p:nvPr/>
        </p:nvSpPr>
        <p:spPr>
          <a:xfrm>
            <a:off x="581191" y="6416947"/>
            <a:ext cx="10354402" cy="276999"/>
          </a:xfrm>
          <a:prstGeom prst="rect">
            <a:avLst/>
          </a:prstGeom>
          <a:noFill/>
        </p:spPr>
        <p:txBody>
          <a:bodyPr wrap="square" rtlCol="0">
            <a:spAutoFit/>
          </a:bodyPr>
          <a:lstStyle/>
          <a:p>
            <a:pPr algn="l"/>
            <a:r>
              <a:rPr lang="en-US" sz="1200" dirty="0"/>
              <a:t>Source: </a:t>
            </a:r>
            <a:r>
              <a:rPr lang="en-US" sz="1200" dirty="0">
                <a:hlinkClick r:id="rId3"/>
              </a:rPr>
              <a:t>Wikipedia - </a:t>
            </a:r>
            <a:r>
              <a:rPr lang="en-US" sz="1200" b="0" i="0" dirty="0">
                <a:solidFill>
                  <a:srgbClr val="000000"/>
                </a:solidFill>
                <a:effectLst/>
                <a:latin typeface="Linux Libertine"/>
                <a:hlinkClick r:id="rId3"/>
              </a:rPr>
              <a:t>Radio-frequency identification</a:t>
            </a:r>
            <a:r>
              <a:rPr lang="en-US" sz="1200" b="0" i="0" dirty="0">
                <a:solidFill>
                  <a:srgbClr val="000000"/>
                </a:solidFill>
                <a:effectLst/>
                <a:latin typeface="Linux Libertine"/>
              </a:rPr>
              <a:t> - </a:t>
            </a:r>
            <a:r>
              <a:rPr lang="en-US" sz="1200" dirty="0">
                <a:hlinkClick r:id="rId4"/>
              </a:rPr>
              <a:t>Last Minute Engineers - </a:t>
            </a:r>
            <a:r>
              <a:rPr lang="en-US" sz="1200" b="0" i="0" dirty="0">
                <a:solidFill>
                  <a:srgbClr val="191919"/>
                </a:solidFill>
                <a:effectLst/>
                <a:latin typeface="Segoe UI" panose="020B0502040204020203" pitchFamily="34" charset="0"/>
                <a:hlinkClick r:id="rId4"/>
              </a:rPr>
              <a:t>What is RFID? How It Works? Interface RC522 RFID Module with Arduino</a:t>
            </a:r>
            <a:endParaRPr lang="en-US" sz="1200" b="0" i="0" dirty="0">
              <a:solidFill>
                <a:srgbClr val="000000"/>
              </a:solidFill>
              <a:effectLst/>
              <a:latin typeface="Linux Libertine"/>
            </a:endParaRPr>
          </a:p>
        </p:txBody>
      </p:sp>
    </p:spTree>
    <p:extLst>
      <p:ext uri="{BB962C8B-B14F-4D97-AF65-F5344CB8AC3E}">
        <p14:creationId xmlns:p14="http://schemas.microsoft.com/office/powerpoint/2010/main" val="2099387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E76A-219A-3FC5-D6C3-51D2CEEB1A0D}"/>
              </a:ext>
            </a:extLst>
          </p:cNvPr>
          <p:cNvSpPr>
            <a:spLocks noGrp="1"/>
          </p:cNvSpPr>
          <p:nvPr>
            <p:ph type="title"/>
          </p:nvPr>
        </p:nvSpPr>
        <p:spPr/>
        <p:txBody>
          <a:bodyPr anchor="ctr"/>
          <a:lstStyle/>
          <a:p>
            <a:r>
              <a:rPr lang="en-US" dirty="0"/>
              <a:t>My GitHub - </a:t>
            </a:r>
            <a:r>
              <a:rPr lang="en-US" dirty="0">
                <a:hlinkClick r:id="rId2"/>
              </a:rPr>
              <a:t>Matt2ology GitHub</a:t>
            </a:r>
            <a:endParaRPr lang="en-US" dirty="0"/>
          </a:p>
        </p:txBody>
      </p:sp>
      <p:pic>
        <p:nvPicPr>
          <p:cNvPr id="14" name="Content Placeholder 13">
            <a:extLst>
              <a:ext uri="{FF2B5EF4-FFF2-40B4-BE49-F238E27FC236}">
                <a16:creationId xmlns:a16="http://schemas.microsoft.com/office/drawing/2014/main" id="{3DC8D491-7130-F0A4-5789-4BA0355A517C}"/>
              </a:ext>
            </a:extLst>
          </p:cNvPr>
          <p:cNvPicPr>
            <a:picLocks noGrp="1" noChangeAspect="1"/>
          </p:cNvPicPr>
          <p:nvPr>
            <p:ph sz="half" idx="1"/>
          </p:nvPr>
        </p:nvPicPr>
        <p:blipFill>
          <a:blip r:embed="rId3"/>
          <a:stretch>
            <a:fillRect/>
          </a:stretch>
        </p:blipFill>
        <p:spPr>
          <a:xfrm>
            <a:off x="5154322" y="1717991"/>
            <a:ext cx="3778351" cy="4187952"/>
          </a:xfrm>
        </p:spPr>
      </p:pic>
      <p:pic>
        <p:nvPicPr>
          <p:cNvPr id="18" name="Picture 17">
            <a:extLst>
              <a:ext uri="{FF2B5EF4-FFF2-40B4-BE49-F238E27FC236}">
                <a16:creationId xmlns:a16="http://schemas.microsoft.com/office/drawing/2014/main" id="{81483000-30CD-5EF0-0944-8F6DF2F20907}"/>
              </a:ext>
            </a:extLst>
          </p:cNvPr>
          <p:cNvPicPr>
            <a:picLocks noChangeAspect="1"/>
          </p:cNvPicPr>
          <p:nvPr/>
        </p:nvPicPr>
        <p:blipFill>
          <a:blip r:embed="rId4"/>
          <a:stretch>
            <a:fillRect/>
          </a:stretch>
        </p:blipFill>
        <p:spPr>
          <a:xfrm>
            <a:off x="581194" y="1717990"/>
            <a:ext cx="4509629" cy="3168787"/>
          </a:xfrm>
          <a:prstGeom prst="rect">
            <a:avLst/>
          </a:prstGeom>
        </p:spPr>
      </p:pic>
      <p:pic>
        <p:nvPicPr>
          <p:cNvPr id="20" name="Picture 19">
            <a:extLst>
              <a:ext uri="{FF2B5EF4-FFF2-40B4-BE49-F238E27FC236}">
                <a16:creationId xmlns:a16="http://schemas.microsoft.com/office/drawing/2014/main" id="{66C0D758-3136-2F09-BC94-BAB83FD41D92}"/>
              </a:ext>
            </a:extLst>
          </p:cNvPr>
          <p:cNvPicPr>
            <a:picLocks noChangeAspect="1"/>
          </p:cNvPicPr>
          <p:nvPr/>
        </p:nvPicPr>
        <p:blipFill>
          <a:blip r:embed="rId5"/>
          <a:stretch>
            <a:fillRect/>
          </a:stretch>
        </p:blipFill>
        <p:spPr>
          <a:xfrm>
            <a:off x="581193" y="4932785"/>
            <a:ext cx="4509629" cy="973157"/>
          </a:xfrm>
          <a:prstGeom prst="rect">
            <a:avLst/>
          </a:prstGeom>
        </p:spPr>
      </p:pic>
      <p:grpSp>
        <p:nvGrpSpPr>
          <p:cNvPr id="13" name="Group 12">
            <a:extLst>
              <a:ext uri="{FF2B5EF4-FFF2-40B4-BE49-F238E27FC236}">
                <a16:creationId xmlns:a16="http://schemas.microsoft.com/office/drawing/2014/main" id="{C84ABC1D-A69D-973C-B47C-F0E685B29301}"/>
              </a:ext>
            </a:extLst>
          </p:cNvPr>
          <p:cNvGrpSpPr/>
          <p:nvPr/>
        </p:nvGrpSpPr>
        <p:grpSpPr>
          <a:xfrm>
            <a:off x="8996172" y="2440175"/>
            <a:ext cx="2772162" cy="3112915"/>
            <a:chOff x="8996172" y="2440175"/>
            <a:chExt cx="2772162" cy="3112915"/>
          </a:xfrm>
        </p:grpSpPr>
        <p:pic>
          <p:nvPicPr>
            <p:cNvPr id="11" name="Picture 10">
              <a:extLst>
                <a:ext uri="{FF2B5EF4-FFF2-40B4-BE49-F238E27FC236}">
                  <a16:creationId xmlns:a16="http://schemas.microsoft.com/office/drawing/2014/main" id="{3E78F207-B946-0F0E-BF70-BD7837A51E30}"/>
                </a:ext>
              </a:extLst>
            </p:cNvPr>
            <p:cNvPicPr>
              <a:picLocks noChangeAspect="1"/>
            </p:cNvPicPr>
            <p:nvPr/>
          </p:nvPicPr>
          <p:blipFill>
            <a:blip r:embed="rId6"/>
            <a:stretch>
              <a:fillRect/>
            </a:stretch>
          </p:blipFill>
          <p:spPr>
            <a:xfrm>
              <a:off x="8996172" y="2440175"/>
              <a:ext cx="2772162" cy="2743583"/>
            </a:xfrm>
            <a:prstGeom prst="rect">
              <a:avLst/>
            </a:prstGeom>
          </p:spPr>
        </p:pic>
        <p:sp>
          <p:nvSpPr>
            <p:cNvPr id="12" name="TextBox 11">
              <a:extLst>
                <a:ext uri="{FF2B5EF4-FFF2-40B4-BE49-F238E27FC236}">
                  <a16:creationId xmlns:a16="http://schemas.microsoft.com/office/drawing/2014/main" id="{E98C8E9D-B624-DE52-F499-715EF5D04EBA}"/>
                </a:ext>
              </a:extLst>
            </p:cNvPr>
            <p:cNvSpPr txBox="1"/>
            <p:nvPr/>
          </p:nvSpPr>
          <p:spPr>
            <a:xfrm>
              <a:off x="9279515" y="5183758"/>
              <a:ext cx="2205476" cy="369332"/>
            </a:xfrm>
            <a:prstGeom prst="rect">
              <a:avLst/>
            </a:prstGeom>
            <a:noFill/>
          </p:spPr>
          <p:txBody>
            <a:bodyPr wrap="none" rtlCol="0">
              <a:spAutoFit/>
            </a:bodyPr>
            <a:lstStyle/>
            <a:p>
              <a:r>
                <a:rPr lang="en-US" dirty="0">
                  <a:solidFill>
                    <a:srgbClr val="000000"/>
                  </a:solidFill>
                  <a:hlinkClick r:id="rId7">
                    <a:extLst>
                      <a:ext uri="{A12FA001-AC4F-418D-AE19-62706E023703}">
                        <ahyp:hlinkClr xmlns:ahyp="http://schemas.microsoft.com/office/drawing/2018/hyperlinkcolor" val="tx"/>
                      </a:ext>
                    </a:extLst>
                  </a:hlinkClick>
                </a:rPr>
                <a:t>OR CLICK TO REPO</a:t>
              </a:r>
              <a:endParaRPr lang="en-US" dirty="0">
                <a:solidFill>
                  <a:srgbClr val="000000"/>
                </a:solidFill>
              </a:endParaRPr>
            </a:p>
          </p:txBody>
        </p:sp>
      </p:grpSp>
    </p:spTree>
    <p:extLst>
      <p:ext uri="{BB962C8B-B14F-4D97-AF65-F5344CB8AC3E}">
        <p14:creationId xmlns:p14="http://schemas.microsoft.com/office/powerpoint/2010/main" val="913755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p:txBody>
          <a:bodyPr/>
          <a:lstStyle/>
          <a:p>
            <a:r>
              <a:rPr lang="en-US"/>
              <a:t>Thank you</a:t>
            </a:r>
            <a:endParaRPr lang="en-US" dirty="0"/>
          </a:p>
        </p:txBody>
      </p:sp>
      <p:pic>
        <p:nvPicPr>
          <p:cNvPr id="2050"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71B11BAF-F48E-AE8B-A192-99F1876BE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047"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61A2264E-163C-6418-81EB-6089DB910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7045"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30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E829-EB12-3AC4-B156-D7EF313BFBB8}"/>
              </a:ext>
            </a:extLst>
          </p:cNvPr>
          <p:cNvSpPr>
            <a:spLocks noGrp="1"/>
          </p:cNvSpPr>
          <p:nvPr>
            <p:ph type="title"/>
          </p:nvPr>
        </p:nvSpPr>
        <p:spPr/>
        <p:txBody>
          <a:bodyPr/>
          <a:lstStyle/>
          <a:p>
            <a:r>
              <a:rPr lang="en-US" dirty="0"/>
              <a:t>Resources</a:t>
            </a:r>
          </a:p>
        </p:txBody>
      </p:sp>
      <p:sp>
        <p:nvSpPr>
          <p:cNvPr id="9" name="Text Placeholder 8">
            <a:extLst>
              <a:ext uri="{FF2B5EF4-FFF2-40B4-BE49-F238E27FC236}">
                <a16:creationId xmlns:a16="http://schemas.microsoft.com/office/drawing/2014/main" id="{50E3B01E-414B-F4D1-FD68-F3310F69C1F5}"/>
              </a:ext>
            </a:extLst>
          </p:cNvPr>
          <p:cNvSpPr>
            <a:spLocks noGrp="1"/>
          </p:cNvSpPr>
          <p:nvPr>
            <p:ph type="body" idx="1"/>
          </p:nvPr>
        </p:nvSpPr>
        <p:spPr>
          <a:xfrm>
            <a:off x="581191" y="2016440"/>
            <a:ext cx="5194769" cy="557784"/>
          </a:xfrm>
        </p:spPr>
        <p:txBody>
          <a:bodyPr/>
          <a:lstStyle/>
          <a:p>
            <a:r>
              <a:rPr lang="en-US" dirty="0"/>
              <a:t>Learning &amp; Tutorials</a:t>
            </a:r>
          </a:p>
        </p:txBody>
      </p:sp>
      <p:sp>
        <p:nvSpPr>
          <p:cNvPr id="7" name="Content Placeholder 6">
            <a:extLst>
              <a:ext uri="{FF2B5EF4-FFF2-40B4-BE49-F238E27FC236}">
                <a16:creationId xmlns:a16="http://schemas.microsoft.com/office/drawing/2014/main" id="{624B2080-1755-9C1D-7C7B-43A03365D21C}"/>
              </a:ext>
            </a:extLst>
          </p:cNvPr>
          <p:cNvSpPr>
            <a:spLocks noGrp="1"/>
          </p:cNvSpPr>
          <p:nvPr>
            <p:ph sz="half" idx="2"/>
          </p:nvPr>
        </p:nvSpPr>
        <p:spPr>
          <a:xfrm>
            <a:off x="581194" y="2691601"/>
            <a:ext cx="5194766" cy="2934999"/>
          </a:xfrm>
        </p:spPr>
        <p:txBody>
          <a:bodyPr anchor="t">
            <a:normAutofit fontScale="77500" lnSpcReduction="20000"/>
          </a:bodyPr>
          <a:lstStyle/>
          <a:p>
            <a:r>
              <a:rPr lang="en-US" dirty="0">
                <a:hlinkClick r:id="rId2"/>
              </a:rPr>
              <a:t>https://learn.sparkfun.com/tutorials/serial-communication/wiring-and-hardware</a:t>
            </a:r>
            <a:endParaRPr lang="en-US" dirty="0"/>
          </a:p>
          <a:p>
            <a:r>
              <a:rPr lang="en-US" dirty="0">
                <a:hlinkClick r:id="rId3"/>
              </a:rPr>
              <a:t>https://pinout.xyz/pinout/uart</a:t>
            </a:r>
            <a:endParaRPr lang="en-US" dirty="0"/>
          </a:p>
          <a:p>
            <a:r>
              <a:rPr lang="en-US" dirty="0">
                <a:hlinkClick r:id="rId4"/>
              </a:rPr>
              <a:t>https://pinout.xyz/pinout/spi</a:t>
            </a:r>
            <a:endParaRPr lang="en-US" dirty="0"/>
          </a:p>
          <a:p>
            <a:r>
              <a:rPr lang="en-US" dirty="0">
                <a:hlinkClick r:id="rId5"/>
              </a:rPr>
              <a:t>https://learn.adafruit.com/mini-thermal-receipt-printer/overview</a:t>
            </a:r>
          </a:p>
          <a:p>
            <a:r>
              <a:rPr lang="en-US" dirty="0">
                <a:hlinkClick r:id="rId5"/>
              </a:rPr>
              <a:t>https://learn.adafruit.com/networked-thermal-printer-using-cups-and-raspberry-pi/overview</a:t>
            </a:r>
            <a:endParaRPr lang="en-US" dirty="0"/>
          </a:p>
          <a:p>
            <a:r>
              <a:rPr lang="en-US" dirty="0">
                <a:hlinkClick r:id="rId6"/>
              </a:rPr>
              <a:t>https://circuitdigest.com/microcontroller-projects/thermal-printer-interfacing-with-raspberry-pi-zero-to-print-text-images-and-bar-codes</a:t>
            </a:r>
            <a:endParaRPr lang="en-US" dirty="0"/>
          </a:p>
          <a:p>
            <a:r>
              <a:rPr lang="en-US" dirty="0">
                <a:hlinkClick r:id="rId7"/>
              </a:rPr>
              <a:t>Firebase Database Rules Tutorial</a:t>
            </a:r>
            <a:endParaRPr lang="en-US" dirty="0"/>
          </a:p>
          <a:p>
            <a:pPr marL="0" indent="0">
              <a:buNone/>
            </a:pPr>
            <a:endParaRPr lang="en-US" dirty="0"/>
          </a:p>
          <a:p>
            <a:pPr marL="0" indent="0">
              <a:buNone/>
            </a:pPr>
            <a:endParaRPr lang="en-US" dirty="0"/>
          </a:p>
          <a:p>
            <a:endParaRPr lang="en-US" dirty="0"/>
          </a:p>
        </p:txBody>
      </p:sp>
      <p:sp>
        <p:nvSpPr>
          <p:cNvPr id="10" name="Text Placeholder 9">
            <a:extLst>
              <a:ext uri="{FF2B5EF4-FFF2-40B4-BE49-F238E27FC236}">
                <a16:creationId xmlns:a16="http://schemas.microsoft.com/office/drawing/2014/main" id="{1284E633-8092-4B27-CAA7-E6289B031B61}"/>
              </a:ext>
            </a:extLst>
          </p:cNvPr>
          <p:cNvSpPr>
            <a:spLocks noGrp="1"/>
          </p:cNvSpPr>
          <p:nvPr>
            <p:ph type="body" sz="quarter" idx="3"/>
          </p:nvPr>
        </p:nvSpPr>
        <p:spPr>
          <a:xfrm>
            <a:off x="6416039" y="2016441"/>
            <a:ext cx="5194770" cy="553373"/>
          </a:xfrm>
        </p:spPr>
        <p:txBody>
          <a:bodyPr/>
          <a:lstStyle/>
          <a:p>
            <a:r>
              <a:rPr lang="en-US" dirty="0"/>
              <a:t>Hardware/Products Used</a:t>
            </a:r>
          </a:p>
        </p:txBody>
      </p:sp>
      <p:sp>
        <p:nvSpPr>
          <p:cNvPr id="11" name="Content Placeholder 10">
            <a:extLst>
              <a:ext uri="{FF2B5EF4-FFF2-40B4-BE49-F238E27FC236}">
                <a16:creationId xmlns:a16="http://schemas.microsoft.com/office/drawing/2014/main" id="{1EAD6989-EFDA-A79D-0401-023EF1481E23}"/>
              </a:ext>
            </a:extLst>
          </p:cNvPr>
          <p:cNvSpPr>
            <a:spLocks noGrp="1"/>
          </p:cNvSpPr>
          <p:nvPr>
            <p:ph sz="quarter" idx="4"/>
          </p:nvPr>
        </p:nvSpPr>
        <p:spPr>
          <a:xfrm>
            <a:off x="6416037" y="2691601"/>
            <a:ext cx="5194771" cy="2934999"/>
          </a:xfrm>
        </p:spPr>
        <p:txBody>
          <a:bodyPr>
            <a:normAutofit fontScale="77500" lnSpcReduction="20000"/>
          </a:bodyPr>
          <a:lstStyle/>
          <a:p>
            <a:r>
              <a:rPr lang="en-US" b="0" i="0" dirty="0">
                <a:solidFill>
                  <a:srgbClr val="0F1111"/>
                </a:solidFill>
                <a:effectLst/>
                <a:highlight>
                  <a:srgbClr val="FFFFFF"/>
                </a:highlight>
                <a:latin typeface="Amazon Ember"/>
                <a:hlinkClick r:id="rId8"/>
              </a:rPr>
              <a:t>Micro Thermal Printer 5~9V Embedded Thermal Receipt Printer Serial Port Microcontroller Secondary Development MCU Printing Module TTL/RS232</a:t>
            </a:r>
            <a:endParaRPr lang="en-US" b="0" i="0" dirty="0">
              <a:solidFill>
                <a:srgbClr val="0F1111"/>
              </a:solidFill>
              <a:effectLst/>
              <a:highlight>
                <a:srgbClr val="FFFFFF"/>
              </a:highlight>
              <a:latin typeface="Amazon Ember"/>
            </a:endParaRPr>
          </a:p>
          <a:p>
            <a:r>
              <a:rPr lang="en-US" b="0" i="0" dirty="0">
                <a:solidFill>
                  <a:srgbClr val="0F1111"/>
                </a:solidFill>
                <a:effectLst/>
                <a:highlight>
                  <a:srgbClr val="FFFFFF"/>
                </a:highlight>
                <a:latin typeface="Amazon Ember"/>
                <a:hlinkClick r:id="rId9"/>
              </a:rPr>
              <a:t>57x30mm Thermal Paper White 10 Rolls</a:t>
            </a:r>
            <a:endParaRPr lang="en-US" b="0" i="0" dirty="0">
              <a:solidFill>
                <a:srgbClr val="0F1111"/>
              </a:solidFill>
              <a:effectLst/>
              <a:highlight>
                <a:srgbClr val="FFFFFF"/>
              </a:highlight>
              <a:latin typeface="Amazon Ember"/>
            </a:endParaRPr>
          </a:p>
          <a:p>
            <a:r>
              <a:rPr lang="en-US" b="0" i="0" dirty="0">
                <a:solidFill>
                  <a:srgbClr val="000000"/>
                </a:solidFill>
                <a:effectLst/>
                <a:highlight>
                  <a:srgbClr val="FFFFFF"/>
                </a:highlight>
                <a:latin typeface="proxima nova"/>
                <a:hlinkClick r:id="rId10"/>
              </a:rPr>
              <a:t>JST-PH 2-pin Jumper Cable - 100mm long</a:t>
            </a:r>
            <a:endParaRPr lang="en-US" b="0" i="0" dirty="0">
              <a:solidFill>
                <a:srgbClr val="000000"/>
              </a:solidFill>
              <a:effectLst/>
              <a:highlight>
                <a:srgbClr val="FFFFFF"/>
              </a:highlight>
              <a:latin typeface="proxima nova"/>
            </a:endParaRPr>
          </a:p>
          <a:p>
            <a:r>
              <a:rPr lang="en-US" b="0" i="0" dirty="0" err="1">
                <a:solidFill>
                  <a:srgbClr val="0F1111"/>
                </a:solidFill>
                <a:effectLst/>
                <a:highlight>
                  <a:srgbClr val="FFFFFF"/>
                </a:highlight>
                <a:latin typeface="Amazon Ember"/>
                <a:hlinkClick r:id="rId11"/>
              </a:rPr>
              <a:t>Duttek</a:t>
            </a:r>
            <a:r>
              <a:rPr lang="en-US" b="0" i="0" dirty="0">
                <a:solidFill>
                  <a:srgbClr val="0F1111"/>
                </a:solidFill>
                <a:effectLst/>
                <a:highlight>
                  <a:srgbClr val="FFFFFF"/>
                </a:highlight>
                <a:latin typeface="Amazon Ember"/>
                <a:hlinkClick r:id="rId11"/>
              </a:rPr>
              <a:t> USB to PH2.0 Cable, PH2.0 Female to USB 2.0 Male to 4 pin Data Cable</a:t>
            </a:r>
            <a:endParaRPr lang="en-US" b="0" i="0" dirty="0">
              <a:solidFill>
                <a:srgbClr val="0F1111"/>
              </a:solidFill>
              <a:effectLst/>
              <a:highlight>
                <a:srgbClr val="FFFFFF"/>
              </a:highlight>
              <a:latin typeface="Amazon Ember"/>
            </a:endParaRPr>
          </a:p>
          <a:p>
            <a:r>
              <a:rPr lang="en-US" b="0" i="0" dirty="0">
                <a:solidFill>
                  <a:srgbClr val="000000"/>
                </a:solidFill>
                <a:effectLst/>
                <a:highlight>
                  <a:srgbClr val="FFFFFF"/>
                </a:highlight>
                <a:latin typeface="proxima nova"/>
                <a:hlinkClick r:id="rId12"/>
              </a:rPr>
              <a:t>STEMMA Cable - 4 Pin JST-PH 2mm Cable–Female/Female</a:t>
            </a:r>
            <a:endParaRPr lang="en-US" b="0" i="0" dirty="0">
              <a:solidFill>
                <a:srgbClr val="000000"/>
              </a:solidFill>
              <a:effectLst/>
              <a:highlight>
                <a:srgbClr val="FFFFFF"/>
              </a:highlight>
              <a:latin typeface="proxima nova"/>
            </a:endParaRPr>
          </a:p>
          <a:p>
            <a:r>
              <a:rPr lang="en-US" b="0" i="0" dirty="0" err="1">
                <a:solidFill>
                  <a:srgbClr val="0F1111"/>
                </a:solidFill>
                <a:effectLst/>
                <a:highlight>
                  <a:srgbClr val="FFFFFF"/>
                </a:highlight>
                <a:latin typeface="Amazon Ember"/>
                <a:hlinkClick r:id="rId13"/>
              </a:rPr>
              <a:t>SunFounder</a:t>
            </a:r>
            <a:r>
              <a:rPr lang="en-US" b="0" i="0" dirty="0">
                <a:solidFill>
                  <a:srgbClr val="0F1111"/>
                </a:solidFill>
                <a:effectLst/>
                <a:highlight>
                  <a:srgbClr val="FFFFFF"/>
                </a:highlight>
                <a:latin typeface="Amazon Ember"/>
                <a:hlinkClick r:id="rId13"/>
              </a:rPr>
              <a:t> Reader Module Kit </a:t>
            </a:r>
            <a:r>
              <a:rPr lang="en-US" b="0" i="0" dirty="0" err="1">
                <a:solidFill>
                  <a:srgbClr val="0F1111"/>
                </a:solidFill>
                <a:effectLst/>
                <a:highlight>
                  <a:srgbClr val="FFFFFF"/>
                </a:highlight>
                <a:latin typeface="Amazon Ember"/>
                <a:hlinkClick r:id="rId13"/>
              </a:rPr>
              <a:t>Mifare</a:t>
            </a:r>
            <a:r>
              <a:rPr lang="en-US" b="0" i="0" dirty="0">
                <a:solidFill>
                  <a:srgbClr val="0F1111"/>
                </a:solidFill>
                <a:effectLst/>
                <a:highlight>
                  <a:srgbClr val="FFFFFF"/>
                </a:highlight>
                <a:latin typeface="Amazon Ember"/>
                <a:hlinkClick r:id="rId13"/>
              </a:rPr>
              <a:t> RC522 Reader Module</a:t>
            </a:r>
            <a:endParaRPr lang="en-US" b="0" i="0" dirty="0">
              <a:solidFill>
                <a:srgbClr val="0F1111"/>
              </a:solidFill>
              <a:effectLst/>
              <a:highlight>
                <a:srgbClr val="FFFFFF"/>
              </a:highlight>
              <a:latin typeface="Amazon Ember"/>
            </a:endParaRPr>
          </a:p>
          <a:p>
            <a:endParaRPr lang="en-US" b="0" i="0" dirty="0">
              <a:solidFill>
                <a:srgbClr val="0F1111"/>
              </a:solidFill>
              <a:effectLst/>
              <a:highlight>
                <a:srgbClr val="FFFFFF"/>
              </a:highlight>
              <a:latin typeface="Amazon Ember"/>
            </a:endParaRPr>
          </a:p>
          <a:p>
            <a:pPr marL="0" indent="0">
              <a:buNone/>
            </a:pPr>
            <a:r>
              <a:rPr lang="en-US" b="0" i="0" dirty="0">
                <a:solidFill>
                  <a:srgbClr val="0F1111"/>
                </a:solidFill>
                <a:effectLst/>
                <a:highlight>
                  <a:srgbClr val="FFFFFF"/>
                </a:highlight>
                <a:latin typeface="Amazon Ember"/>
              </a:rPr>
              <a:t>For fun/recommended: </a:t>
            </a:r>
            <a:r>
              <a:rPr lang="en-US" b="0" i="0" dirty="0" err="1">
                <a:solidFill>
                  <a:srgbClr val="0F1111"/>
                </a:solidFill>
                <a:effectLst/>
                <a:highlight>
                  <a:srgbClr val="FFFFFF"/>
                </a:highlight>
                <a:latin typeface="Amazon Ember"/>
                <a:hlinkClick r:id="rId14"/>
              </a:rPr>
              <a:t>SunFounder</a:t>
            </a:r>
            <a:r>
              <a:rPr lang="en-US" b="0" i="0" dirty="0">
                <a:solidFill>
                  <a:srgbClr val="0F1111"/>
                </a:solidFill>
                <a:effectLst/>
                <a:highlight>
                  <a:srgbClr val="FFFFFF"/>
                </a:highlight>
                <a:latin typeface="Amazon Ember"/>
                <a:hlinkClick r:id="rId14"/>
              </a:rPr>
              <a:t> Starter Kit for Raspberry Pi 5</a:t>
            </a:r>
            <a:endParaRPr lang="en-US" b="0" i="0" dirty="0">
              <a:solidFill>
                <a:srgbClr val="0F1111"/>
              </a:solidFill>
              <a:effectLst/>
              <a:highlight>
                <a:srgbClr val="FFFFFF"/>
              </a:highlight>
              <a:latin typeface="Amazon Ember"/>
            </a:endParaRPr>
          </a:p>
          <a:p>
            <a:endParaRPr lang="en-US" b="0" i="0" dirty="0">
              <a:solidFill>
                <a:srgbClr val="0F1111"/>
              </a:solidFill>
              <a:effectLst/>
              <a:highlight>
                <a:srgbClr val="FFFFFF"/>
              </a:highlight>
              <a:latin typeface="Amazon Ember"/>
            </a:endParaRPr>
          </a:p>
          <a:p>
            <a:endParaRPr lang="en-US" dirty="0"/>
          </a:p>
        </p:txBody>
      </p:sp>
    </p:spTree>
    <p:extLst>
      <p:ext uri="{BB962C8B-B14F-4D97-AF65-F5344CB8AC3E}">
        <p14:creationId xmlns:p14="http://schemas.microsoft.com/office/powerpoint/2010/main" val="928792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5" name="Group 4144">
            <a:extLst>
              <a:ext uri="{FF2B5EF4-FFF2-40B4-BE49-F238E27FC236}">
                <a16:creationId xmlns:a16="http://schemas.microsoft.com/office/drawing/2014/main" id="{EBF220FE-596C-518F-951D-026D9B8CEAC7}"/>
              </a:ext>
            </a:extLst>
          </p:cNvPr>
          <p:cNvGrpSpPr/>
          <p:nvPr/>
        </p:nvGrpSpPr>
        <p:grpSpPr>
          <a:xfrm>
            <a:off x="458672" y="1965055"/>
            <a:ext cx="6864844" cy="1047250"/>
            <a:chOff x="458672" y="2617713"/>
            <a:chExt cx="6649627" cy="1014418"/>
          </a:xfrm>
        </p:grpSpPr>
        <p:pic>
          <p:nvPicPr>
            <p:cNvPr id="17" name="Picture 16" descr="GPIO layout">
              <a:extLst>
                <a:ext uri="{FF2B5EF4-FFF2-40B4-BE49-F238E27FC236}">
                  <a16:creationId xmlns:a16="http://schemas.microsoft.com/office/drawing/2014/main" id="{18D5895F-A4AD-BB44-40E0-41413D9D17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7" t="17128" r="7018" b="44056"/>
            <a:stretch/>
          </p:blipFill>
          <p:spPr bwMode="auto">
            <a:xfrm>
              <a:off x="458672" y="2617713"/>
              <a:ext cx="6649627" cy="101441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A3A35D12-8C57-63F2-6AAC-F744BE2C3E1B}"/>
                </a:ext>
              </a:extLst>
            </p:cNvPr>
            <p:cNvSpPr/>
            <p:nvPr/>
          </p:nvSpPr>
          <p:spPr>
            <a:xfrm>
              <a:off x="1457860"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8527A57-D8C6-823A-5BE5-03D910249816}"/>
                </a:ext>
              </a:extLst>
            </p:cNvPr>
            <p:cNvSpPr/>
            <p:nvPr/>
          </p:nvSpPr>
          <p:spPr>
            <a:xfrm>
              <a:off x="1734298"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AB41B7A-0249-D739-5A62-81578662DA17}"/>
                </a:ext>
              </a:extLst>
            </p:cNvPr>
            <p:cNvSpPr/>
            <p:nvPr/>
          </p:nvSpPr>
          <p:spPr>
            <a:xfrm>
              <a:off x="2840051"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FE25AF9-895D-FF62-90AD-EC95E97ADE4C}"/>
                </a:ext>
              </a:extLst>
            </p:cNvPr>
            <p:cNvSpPr/>
            <p:nvPr/>
          </p:nvSpPr>
          <p:spPr>
            <a:xfrm>
              <a:off x="3116489"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B784D2C-6903-9077-6724-99DDDACDEB90}"/>
                </a:ext>
              </a:extLst>
            </p:cNvPr>
            <p:cNvSpPr/>
            <p:nvPr/>
          </p:nvSpPr>
          <p:spPr>
            <a:xfrm>
              <a:off x="3392927"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38F620F-5DC5-BACF-9F26-C8FB433A05B7}"/>
                </a:ext>
              </a:extLst>
            </p:cNvPr>
            <p:cNvSpPr/>
            <p:nvPr/>
          </p:nvSpPr>
          <p:spPr>
            <a:xfrm>
              <a:off x="3669365"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EB99364-2DA6-AA2B-A13D-96F9134CA400}"/>
                </a:ext>
              </a:extLst>
            </p:cNvPr>
            <p:cNvSpPr/>
            <p:nvPr/>
          </p:nvSpPr>
          <p:spPr>
            <a:xfrm>
              <a:off x="4775118"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CA28CE1-4121-A96E-B908-42511D477955}"/>
                </a:ext>
              </a:extLst>
            </p:cNvPr>
            <p:cNvSpPr/>
            <p:nvPr/>
          </p:nvSpPr>
          <p:spPr>
            <a:xfrm>
              <a:off x="5051556"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380411A-22E0-06AF-7F43-27D1A0194318}"/>
                </a:ext>
              </a:extLst>
            </p:cNvPr>
            <p:cNvSpPr/>
            <p:nvPr/>
          </p:nvSpPr>
          <p:spPr>
            <a:xfrm>
              <a:off x="5327994"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5114BCC-FCF0-2498-939F-1B5E86747AEF}"/>
                </a:ext>
              </a:extLst>
            </p:cNvPr>
            <p:cNvSpPr/>
            <p:nvPr/>
          </p:nvSpPr>
          <p:spPr>
            <a:xfrm>
              <a:off x="5604432"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AF3D28F-14C6-B165-63A7-BE53F915B1D4}"/>
                </a:ext>
              </a:extLst>
            </p:cNvPr>
            <p:cNvSpPr/>
            <p:nvPr/>
          </p:nvSpPr>
          <p:spPr>
            <a:xfrm>
              <a:off x="5880870"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502D993-C78C-5490-3323-41519F8D1ABA}"/>
                </a:ext>
              </a:extLst>
            </p:cNvPr>
            <p:cNvSpPr/>
            <p:nvPr/>
          </p:nvSpPr>
          <p:spPr>
            <a:xfrm>
              <a:off x="6157308"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BEEF6C2-BC1F-89B5-C204-8FB0F7F2BB84}"/>
                </a:ext>
              </a:extLst>
            </p:cNvPr>
            <p:cNvSpPr/>
            <p:nvPr/>
          </p:nvSpPr>
          <p:spPr>
            <a:xfrm>
              <a:off x="6433746"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0F872-76E0-A534-656B-4CACAF5AC896}"/>
                </a:ext>
              </a:extLst>
            </p:cNvPr>
            <p:cNvSpPr/>
            <p:nvPr/>
          </p:nvSpPr>
          <p:spPr>
            <a:xfrm>
              <a:off x="6710192"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2877B50-8109-81BB-544B-6ACB5573E04C}"/>
                </a:ext>
              </a:extLst>
            </p:cNvPr>
            <p:cNvSpPr/>
            <p:nvPr/>
          </p:nvSpPr>
          <p:spPr>
            <a:xfrm>
              <a:off x="2547165" y="2795825"/>
              <a:ext cx="215217" cy="215217"/>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5" name="Oval 54">
              <a:extLst>
                <a:ext uri="{FF2B5EF4-FFF2-40B4-BE49-F238E27FC236}">
                  <a16:creationId xmlns:a16="http://schemas.microsoft.com/office/drawing/2014/main" id="{73105D73-88C7-5898-45D9-F25C192EA845}"/>
                </a:ext>
              </a:extLst>
            </p:cNvPr>
            <p:cNvSpPr/>
            <p:nvPr/>
          </p:nvSpPr>
          <p:spPr>
            <a:xfrm>
              <a:off x="2271659" y="2795825"/>
              <a:ext cx="215217" cy="215217"/>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7" name="Oval 56">
              <a:extLst>
                <a:ext uri="{FF2B5EF4-FFF2-40B4-BE49-F238E27FC236}">
                  <a16:creationId xmlns:a16="http://schemas.microsoft.com/office/drawing/2014/main" id="{057818BE-EC1B-AF91-DEA4-34F7D1806466}"/>
                </a:ext>
              </a:extLst>
            </p:cNvPr>
            <p:cNvSpPr/>
            <p:nvPr/>
          </p:nvSpPr>
          <p:spPr>
            <a:xfrm>
              <a:off x="1979668" y="2795825"/>
              <a:ext cx="215217" cy="215217"/>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62" name="Rectangle 61">
              <a:extLst>
                <a:ext uri="{FF2B5EF4-FFF2-40B4-BE49-F238E27FC236}">
                  <a16:creationId xmlns:a16="http://schemas.microsoft.com/office/drawing/2014/main" id="{47520AC5-AC84-E9B3-02C5-2CBF779AC849}"/>
                </a:ext>
              </a:extLst>
            </p:cNvPr>
            <p:cNvSpPr/>
            <p:nvPr/>
          </p:nvSpPr>
          <p:spPr>
            <a:xfrm>
              <a:off x="4498679"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374275D-8FD7-D54C-D31F-0F1C1D6BAB17}"/>
                </a:ext>
              </a:extLst>
            </p:cNvPr>
            <p:cNvSpPr/>
            <p:nvPr/>
          </p:nvSpPr>
          <p:spPr>
            <a:xfrm>
              <a:off x="4222241"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 name="Rectangle 4095">
              <a:extLst>
                <a:ext uri="{FF2B5EF4-FFF2-40B4-BE49-F238E27FC236}">
                  <a16:creationId xmlns:a16="http://schemas.microsoft.com/office/drawing/2014/main" id="{0196A0DA-DBBF-98B1-4048-8D1CAA3C0546}"/>
                </a:ext>
              </a:extLst>
            </p:cNvPr>
            <p:cNvSpPr/>
            <p:nvPr/>
          </p:nvSpPr>
          <p:spPr>
            <a:xfrm>
              <a:off x="3945803"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7" name="Rectangle 4096">
              <a:extLst>
                <a:ext uri="{FF2B5EF4-FFF2-40B4-BE49-F238E27FC236}">
                  <a16:creationId xmlns:a16="http://schemas.microsoft.com/office/drawing/2014/main" id="{E771E282-3F23-043C-9DC9-A679DD456C81}"/>
                </a:ext>
              </a:extLst>
            </p:cNvPr>
            <p:cNvSpPr/>
            <p:nvPr/>
          </p:nvSpPr>
          <p:spPr>
            <a:xfrm>
              <a:off x="145570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4098">
              <a:extLst>
                <a:ext uri="{FF2B5EF4-FFF2-40B4-BE49-F238E27FC236}">
                  <a16:creationId xmlns:a16="http://schemas.microsoft.com/office/drawing/2014/main" id="{7EC00625-0084-CAA2-9F43-10B33B527FE8}"/>
                </a:ext>
              </a:extLst>
            </p:cNvPr>
            <p:cNvSpPr/>
            <p:nvPr/>
          </p:nvSpPr>
          <p:spPr>
            <a:xfrm>
              <a:off x="173246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0" name="Rectangle 4099">
              <a:extLst>
                <a:ext uri="{FF2B5EF4-FFF2-40B4-BE49-F238E27FC236}">
                  <a16:creationId xmlns:a16="http://schemas.microsoft.com/office/drawing/2014/main" id="{32799605-112A-0B2C-C34D-753F1BB7B5D4}"/>
                </a:ext>
              </a:extLst>
            </p:cNvPr>
            <p:cNvSpPr/>
            <p:nvPr/>
          </p:nvSpPr>
          <p:spPr>
            <a:xfrm>
              <a:off x="200921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1" name="Rectangle 4100">
              <a:extLst>
                <a:ext uri="{FF2B5EF4-FFF2-40B4-BE49-F238E27FC236}">
                  <a16:creationId xmlns:a16="http://schemas.microsoft.com/office/drawing/2014/main" id="{73BBB1A3-0C6E-BE03-A9DC-0D02361F5652}"/>
                </a:ext>
              </a:extLst>
            </p:cNvPr>
            <p:cNvSpPr/>
            <p:nvPr/>
          </p:nvSpPr>
          <p:spPr>
            <a:xfrm>
              <a:off x="228596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Rectangle 4101">
              <a:extLst>
                <a:ext uri="{FF2B5EF4-FFF2-40B4-BE49-F238E27FC236}">
                  <a16:creationId xmlns:a16="http://schemas.microsoft.com/office/drawing/2014/main" id="{9B6588D7-C3CB-07CE-9B26-2B1E996CA965}"/>
                </a:ext>
              </a:extLst>
            </p:cNvPr>
            <p:cNvSpPr/>
            <p:nvPr/>
          </p:nvSpPr>
          <p:spPr>
            <a:xfrm>
              <a:off x="2562723"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3" name="Rectangle 4102">
              <a:extLst>
                <a:ext uri="{FF2B5EF4-FFF2-40B4-BE49-F238E27FC236}">
                  <a16:creationId xmlns:a16="http://schemas.microsoft.com/office/drawing/2014/main" id="{8A357EBF-C7F4-C6E7-C751-9DD047ED297C}"/>
                </a:ext>
              </a:extLst>
            </p:cNvPr>
            <p:cNvSpPr/>
            <p:nvPr/>
          </p:nvSpPr>
          <p:spPr>
            <a:xfrm>
              <a:off x="283947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4" name="Rectangle 4103">
              <a:extLst>
                <a:ext uri="{FF2B5EF4-FFF2-40B4-BE49-F238E27FC236}">
                  <a16:creationId xmlns:a16="http://schemas.microsoft.com/office/drawing/2014/main" id="{7AB47986-D885-7DD0-37F9-63A0974C8C88}"/>
                </a:ext>
              </a:extLst>
            </p:cNvPr>
            <p:cNvSpPr/>
            <p:nvPr/>
          </p:nvSpPr>
          <p:spPr>
            <a:xfrm>
              <a:off x="311623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91506AA4-0CC5-609F-24A9-3F7E9E66318E}"/>
                </a:ext>
              </a:extLst>
            </p:cNvPr>
            <p:cNvSpPr/>
            <p:nvPr/>
          </p:nvSpPr>
          <p:spPr>
            <a:xfrm>
              <a:off x="339298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6" name="Rectangle 4105">
              <a:extLst>
                <a:ext uri="{FF2B5EF4-FFF2-40B4-BE49-F238E27FC236}">
                  <a16:creationId xmlns:a16="http://schemas.microsoft.com/office/drawing/2014/main" id="{F3752B4B-2A80-0B3A-D376-77D58830BF83}"/>
                </a:ext>
              </a:extLst>
            </p:cNvPr>
            <p:cNvSpPr/>
            <p:nvPr/>
          </p:nvSpPr>
          <p:spPr>
            <a:xfrm>
              <a:off x="366973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80203BE5-75FE-3A20-8A27-139256223408}"/>
                </a:ext>
              </a:extLst>
            </p:cNvPr>
            <p:cNvSpPr/>
            <p:nvPr/>
          </p:nvSpPr>
          <p:spPr>
            <a:xfrm>
              <a:off x="477675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8" name="Rectangle 4107">
              <a:extLst>
                <a:ext uri="{FF2B5EF4-FFF2-40B4-BE49-F238E27FC236}">
                  <a16:creationId xmlns:a16="http://schemas.microsoft.com/office/drawing/2014/main" id="{5EE2FA13-3212-4A9A-B10A-C707A3C26AAD}"/>
                </a:ext>
              </a:extLst>
            </p:cNvPr>
            <p:cNvSpPr/>
            <p:nvPr/>
          </p:nvSpPr>
          <p:spPr>
            <a:xfrm>
              <a:off x="505350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64CCB6F7-5142-BF86-77CC-4A44EB6C4918}"/>
                </a:ext>
              </a:extLst>
            </p:cNvPr>
            <p:cNvSpPr/>
            <p:nvPr/>
          </p:nvSpPr>
          <p:spPr>
            <a:xfrm>
              <a:off x="5330263"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0" name="Rectangle 4109">
              <a:extLst>
                <a:ext uri="{FF2B5EF4-FFF2-40B4-BE49-F238E27FC236}">
                  <a16:creationId xmlns:a16="http://schemas.microsoft.com/office/drawing/2014/main" id="{7C8E9C8D-645D-1B07-9A69-DC3515421497}"/>
                </a:ext>
              </a:extLst>
            </p:cNvPr>
            <p:cNvSpPr/>
            <p:nvPr/>
          </p:nvSpPr>
          <p:spPr>
            <a:xfrm>
              <a:off x="560701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Rectangle 4110">
              <a:extLst>
                <a:ext uri="{FF2B5EF4-FFF2-40B4-BE49-F238E27FC236}">
                  <a16:creationId xmlns:a16="http://schemas.microsoft.com/office/drawing/2014/main" id="{D0F0013F-9419-5E84-6F7E-2DDD3B842EED}"/>
                </a:ext>
              </a:extLst>
            </p:cNvPr>
            <p:cNvSpPr/>
            <p:nvPr/>
          </p:nvSpPr>
          <p:spPr>
            <a:xfrm>
              <a:off x="588377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2" name="Rectangle 4111">
              <a:extLst>
                <a:ext uri="{FF2B5EF4-FFF2-40B4-BE49-F238E27FC236}">
                  <a16:creationId xmlns:a16="http://schemas.microsoft.com/office/drawing/2014/main" id="{0788A0E7-CF03-7571-6AD8-D826ED4DE1EC}"/>
                </a:ext>
              </a:extLst>
            </p:cNvPr>
            <p:cNvSpPr/>
            <p:nvPr/>
          </p:nvSpPr>
          <p:spPr>
            <a:xfrm>
              <a:off x="616052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Rectangle 4112">
              <a:extLst>
                <a:ext uri="{FF2B5EF4-FFF2-40B4-BE49-F238E27FC236}">
                  <a16:creationId xmlns:a16="http://schemas.microsoft.com/office/drawing/2014/main" id="{E229E00A-D6CF-4D08-8590-F371B088A2CE}"/>
                </a:ext>
              </a:extLst>
            </p:cNvPr>
            <p:cNvSpPr/>
            <p:nvPr/>
          </p:nvSpPr>
          <p:spPr>
            <a:xfrm>
              <a:off x="642965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Rectangle 4113">
              <a:extLst>
                <a:ext uri="{FF2B5EF4-FFF2-40B4-BE49-F238E27FC236}">
                  <a16:creationId xmlns:a16="http://schemas.microsoft.com/office/drawing/2014/main" id="{D8B205BE-F597-C2FD-EE8A-2F1732E343A7}"/>
                </a:ext>
              </a:extLst>
            </p:cNvPr>
            <p:cNvSpPr/>
            <p:nvPr/>
          </p:nvSpPr>
          <p:spPr>
            <a:xfrm>
              <a:off x="671402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4114">
              <a:extLst>
                <a:ext uri="{FF2B5EF4-FFF2-40B4-BE49-F238E27FC236}">
                  <a16:creationId xmlns:a16="http://schemas.microsoft.com/office/drawing/2014/main" id="{2D238B26-0845-E256-4D23-E1AEEAF44678}"/>
                </a:ext>
              </a:extLst>
            </p:cNvPr>
            <p:cNvSpPr/>
            <p:nvPr/>
          </p:nvSpPr>
          <p:spPr>
            <a:xfrm>
              <a:off x="449238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Rectangle 4115">
              <a:extLst>
                <a:ext uri="{FF2B5EF4-FFF2-40B4-BE49-F238E27FC236}">
                  <a16:creationId xmlns:a16="http://schemas.microsoft.com/office/drawing/2014/main" id="{AAEDF660-3B25-6533-2378-8F44C514611B}"/>
                </a:ext>
              </a:extLst>
            </p:cNvPr>
            <p:cNvSpPr/>
            <p:nvPr/>
          </p:nvSpPr>
          <p:spPr>
            <a:xfrm>
              <a:off x="422324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7" name="Rectangle 4116">
              <a:extLst>
                <a:ext uri="{FF2B5EF4-FFF2-40B4-BE49-F238E27FC236}">
                  <a16:creationId xmlns:a16="http://schemas.microsoft.com/office/drawing/2014/main" id="{27C21DA0-91CF-DBE4-D60C-CB2D8904961F}"/>
                </a:ext>
              </a:extLst>
            </p:cNvPr>
            <p:cNvSpPr/>
            <p:nvPr/>
          </p:nvSpPr>
          <p:spPr>
            <a:xfrm>
              <a:off x="3946493"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50106BF-02F7-071A-B021-2E817FF05128}"/>
              </a:ext>
            </a:extLst>
          </p:cNvPr>
          <p:cNvPicPr>
            <a:picLocks noChangeAspect="1"/>
          </p:cNvPicPr>
          <p:nvPr/>
        </p:nvPicPr>
        <p:blipFill rotWithShape="1">
          <a:blip r:embed="rId3"/>
          <a:srcRect l="72663" t="2657" b="72067"/>
          <a:stretch/>
        </p:blipFill>
        <p:spPr>
          <a:xfrm>
            <a:off x="7550752" y="2402890"/>
            <a:ext cx="1423414" cy="942902"/>
          </a:xfrm>
          <a:prstGeom prst="rect">
            <a:avLst/>
          </a:prstGeom>
        </p:spPr>
      </p:pic>
      <p:sp>
        <p:nvSpPr>
          <p:cNvPr id="2" name="Title 1">
            <a:extLst>
              <a:ext uri="{FF2B5EF4-FFF2-40B4-BE49-F238E27FC236}">
                <a16:creationId xmlns:a16="http://schemas.microsoft.com/office/drawing/2014/main" id="{072FA4AD-4244-AEC5-E2A8-851238DC3724}"/>
              </a:ext>
            </a:extLst>
          </p:cNvPr>
          <p:cNvSpPr>
            <a:spLocks noGrp="1"/>
          </p:cNvSpPr>
          <p:nvPr>
            <p:ph type="title"/>
          </p:nvPr>
        </p:nvSpPr>
        <p:spPr>
          <a:xfrm>
            <a:off x="458841" y="729658"/>
            <a:ext cx="7904962" cy="988332"/>
          </a:xfrm>
        </p:spPr>
        <p:txBody>
          <a:bodyPr anchor="ctr"/>
          <a:lstStyle/>
          <a:p>
            <a:r>
              <a:rPr lang="en-US" dirty="0"/>
              <a:t>Wiring for Thermal Printer VIA TTL/RS262</a:t>
            </a:r>
          </a:p>
        </p:txBody>
      </p:sp>
      <p:graphicFrame>
        <p:nvGraphicFramePr>
          <p:cNvPr id="12" name="Content Placeholder 11">
            <a:extLst>
              <a:ext uri="{FF2B5EF4-FFF2-40B4-BE49-F238E27FC236}">
                <a16:creationId xmlns:a16="http://schemas.microsoft.com/office/drawing/2014/main" id="{5719B8A9-E88C-FAF3-7729-8D305D65BBE1}"/>
              </a:ext>
            </a:extLst>
          </p:cNvPr>
          <p:cNvGraphicFramePr>
            <a:graphicFrameLocks noGrp="1"/>
          </p:cNvGraphicFramePr>
          <p:nvPr>
            <p:ph sz="half" idx="1"/>
          </p:nvPr>
        </p:nvGraphicFramePr>
        <p:xfrm>
          <a:off x="458672" y="3175494"/>
          <a:ext cx="6864844" cy="3266440"/>
        </p:xfrm>
        <a:graphic>
          <a:graphicData uri="http://schemas.openxmlformats.org/drawingml/2006/table">
            <a:tbl>
              <a:tblPr firstRow="1" bandRow="1">
                <a:tableStyleId>{5C22544A-7EE6-4342-B048-85BDC9FD1C3A}</a:tableStyleId>
              </a:tblPr>
              <a:tblGrid>
                <a:gridCol w="3297988">
                  <a:extLst>
                    <a:ext uri="{9D8B030D-6E8A-4147-A177-3AD203B41FA5}">
                      <a16:colId xmlns:a16="http://schemas.microsoft.com/office/drawing/2014/main" val="3786628753"/>
                    </a:ext>
                  </a:extLst>
                </a:gridCol>
                <a:gridCol w="815340">
                  <a:extLst>
                    <a:ext uri="{9D8B030D-6E8A-4147-A177-3AD203B41FA5}">
                      <a16:colId xmlns:a16="http://schemas.microsoft.com/office/drawing/2014/main" val="163850901"/>
                    </a:ext>
                  </a:extLst>
                </a:gridCol>
                <a:gridCol w="2751516">
                  <a:extLst>
                    <a:ext uri="{9D8B030D-6E8A-4147-A177-3AD203B41FA5}">
                      <a16:colId xmlns:a16="http://schemas.microsoft.com/office/drawing/2014/main" val="3629212015"/>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Thermal Printer </a:t>
                      </a:r>
                      <a:r>
                        <a:rPr lang="en-US" sz="1800" b="0" dirty="0"/>
                        <a:t>🖨️</a:t>
                      </a:r>
                    </a:p>
                  </a:txBody>
                  <a:tcPr/>
                </a:tc>
                <a:tc>
                  <a:txBody>
                    <a:bodyPr/>
                    <a:lstStyle/>
                    <a:p>
                      <a:endParaRPr lang="en-US"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t>Raspberry Pi </a:t>
                      </a:r>
                    </a:p>
                  </a:txBody>
                  <a:tcPr/>
                </a:tc>
                <a:extLst>
                  <a:ext uri="{0D108BD9-81ED-4DB2-BD59-A6C34878D82A}">
                    <a16:rowId xmlns:a16="http://schemas.microsoft.com/office/drawing/2014/main" val="38991191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rPr>
                        <a:t>TTL/RS232 - </a:t>
                      </a:r>
                      <a:r>
                        <a:rPr lang="en-US" sz="1600" b="0" kern="1200" dirty="0">
                          <a:solidFill>
                            <a:schemeClr val="dk1"/>
                          </a:solidFill>
                          <a:effectLst/>
                          <a:latin typeface="+mn-lt"/>
                        </a:rPr>
                        <a:t>Ground (GND)</a:t>
                      </a:r>
                      <a:endParaRPr lang="en-US" sz="1600" b="1" dirty="0">
                        <a:latin typeface="+mn-lt"/>
                      </a:endParaRPr>
                    </a:p>
                  </a:txBody>
                  <a:tcPr anchor="ctr"/>
                </a:tc>
                <a:tc>
                  <a:txBody>
                    <a:bodyPr/>
                    <a:lstStyle/>
                    <a:p>
                      <a:pPr algn="l"/>
                      <a:r>
                        <a:rPr lang="en-US" sz="1600" b="1" dirty="0"/>
                        <a:t>Black</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6:</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rPr>
                        <a:t>Ground (GND)</a:t>
                      </a:r>
                      <a:endParaRPr lang="en-US" sz="1600" b="1" dirty="0">
                        <a:latin typeface="+mn-lt"/>
                      </a:endParaRPr>
                    </a:p>
                  </a:txBody>
                  <a:tcPr anchor="ctr"/>
                </a:tc>
                <a:extLst>
                  <a:ext uri="{0D108BD9-81ED-4DB2-BD59-A6C34878D82A}">
                    <a16:rowId xmlns:a16="http://schemas.microsoft.com/office/drawing/2014/main" val="410708875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rPr>
                        <a:t>TTL/RS232 - </a:t>
                      </a:r>
                      <a:r>
                        <a:rPr lang="en-US" sz="1600" b="0" i="0" u="none" strike="noStrike" kern="1200" dirty="0">
                          <a:solidFill>
                            <a:schemeClr val="dk1"/>
                          </a:solidFill>
                          <a:effectLst/>
                          <a:latin typeface="+mn-lt"/>
                          <a:ea typeface="+mn-ea"/>
                          <a:cs typeface="+mn-cs"/>
                        </a:rPr>
                        <a:t>Transmit (TX)</a:t>
                      </a:r>
                    </a:p>
                  </a:txBody>
                  <a:tcPr anchor="ctr"/>
                </a:tc>
                <a:tc>
                  <a:txBody>
                    <a:bodyPr/>
                    <a:lstStyle/>
                    <a:p>
                      <a:pPr algn="l"/>
                      <a:r>
                        <a:rPr lang="en-US" sz="1600" b="1" dirty="0">
                          <a:solidFill>
                            <a:srgbClr val="FFCC00"/>
                          </a:solidFill>
                        </a:rPr>
                        <a:t>Yellow</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8:</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GPIO 14 (UART Transmit)</a:t>
                      </a:r>
                    </a:p>
                  </a:txBody>
                  <a:tcPr anchor="ctr"/>
                </a:tc>
                <a:extLst>
                  <a:ext uri="{0D108BD9-81ED-4DB2-BD59-A6C34878D82A}">
                    <a16:rowId xmlns:a16="http://schemas.microsoft.com/office/drawing/2014/main" val="299050002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rPr>
                        <a:t>TTL/RS232 - </a:t>
                      </a:r>
                      <a:r>
                        <a:rPr lang="en-US" sz="1600" b="0" i="0" u="none" strike="noStrike" kern="1200" dirty="0">
                          <a:solidFill>
                            <a:schemeClr val="dk1"/>
                          </a:solidFill>
                          <a:effectLst/>
                          <a:latin typeface="+mn-lt"/>
                          <a:ea typeface="+mn-ea"/>
                          <a:cs typeface="+mn-cs"/>
                        </a:rPr>
                        <a:t>Receive (RX)</a:t>
                      </a:r>
                    </a:p>
                  </a:txBody>
                  <a:tcPr anchor="ctr"/>
                </a:tc>
                <a:tc>
                  <a:txBody>
                    <a:bodyPr/>
                    <a:lstStyle/>
                    <a:p>
                      <a:pPr algn="l"/>
                      <a:r>
                        <a:rPr lang="en-US" sz="1600" b="1" dirty="0">
                          <a:solidFill>
                            <a:srgbClr val="00B050"/>
                          </a:solidFill>
                        </a:rPr>
                        <a:t>Green</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10: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rPr>
                        <a:t>GPIO 15 (UART Receive)</a:t>
                      </a:r>
                      <a:endParaRPr lang="en-US" sz="1600" b="0" dirty="0"/>
                    </a:p>
                  </a:txBody>
                  <a:tcPr anchor="ctr"/>
                </a:tc>
                <a:extLst>
                  <a:ext uri="{0D108BD9-81ED-4DB2-BD59-A6C34878D82A}">
                    <a16:rowId xmlns:a16="http://schemas.microsoft.com/office/drawing/2014/main" val="7903808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Voltage Common Collector (VCC)</a:t>
                      </a:r>
                      <a:r>
                        <a:rPr lang="en-US" sz="1600" dirty="0">
                          <a:latin typeface="+mn-lt"/>
                        </a:rPr>
                        <a:t> </a:t>
                      </a:r>
                      <a:endParaRPr lang="en-US" sz="1600" b="0" i="0" u="none" strike="noStrike" kern="1200" dirty="0">
                        <a:solidFill>
                          <a:schemeClr val="dk1"/>
                        </a:solidFill>
                        <a:effectLst/>
                        <a:latin typeface="+mn-lt"/>
                        <a:ea typeface="+mn-ea"/>
                        <a:cs typeface="+mn-cs"/>
                      </a:endParaRPr>
                    </a:p>
                  </a:txBody>
                  <a:tcPr anchor="ctr"/>
                </a:tc>
                <a:tc>
                  <a:txBody>
                    <a:bodyPr/>
                    <a:lstStyle/>
                    <a:p>
                      <a:pPr algn="l"/>
                      <a:endParaRPr lang="en-US" sz="1600" b="1" dirty="0">
                        <a:solidFill>
                          <a:srgbClr val="00B050"/>
                        </a:solidFill>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2/4: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dirty="0"/>
                        <a:t>5v Power</a:t>
                      </a:r>
                    </a:p>
                  </a:txBody>
                  <a:tcPr anchor="ctr"/>
                </a:tc>
                <a:extLst>
                  <a:ext uri="{0D108BD9-81ED-4DB2-BD59-A6C34878D82A}">
                    <a16:rowId xmlns:a16="http://schemas.microsoft.com/office/drawing/2014/main" val="20619564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Ground (GND)</a:t>
                      </a:r>
                      <a:endParaRPr lang="en-US" sz="1600" b="0" i="0" u="none" strike="noStrike" kern="1200" dirty="0">
                        <a:solidFill>
                          <a:schemeClr val="dk1"/>
                        </a:solidFill>
                        <a:effectLst/>
                        <a:latin typeface="+mn-lt"/>
                        <a:ea typeface="+mn-ea"/>
                        <a:cs typeface="+mn-cs"/>
                      </a:endParaRPr>
                    </a:p>
                  </a:txBody>
                  <a:tcPr anchor="ctr"/>
                </a:tc>
                <a:tc>
                  <a:txBody>
                    <a:bodyPr/>
                    <a:lstStyle/>
                    <a:p>
                      <a:pPr algn="l"/>
                      <a:endParaRPr lang="en-US" sz="1600" b="1" dirty="0">
                        <a:solidFill>
                          <a:srgbClr val="00B050"/>
                        </a:solidFill>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9/14: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rPr>
                        <a:t>Ground (GND)</a:t>
                      </a:r>
                      <a:endParaRPr lang="en-US" sz="1600" b="1" dirty="0">
                        <a:latin typeface="+mn-lt"/>
                      </a:endParaRPr>
                    </a:p>
                  </a:txBody>
                  <a:tcPr anchor="ctr"/>
                </a:tc>
                <a:extLst>
                  <a:ext uri="{0D108BD9-81ED-4DB2-BD59-A6C34878D82A}">
                    <a16:rowId xmlns:a16="http://schemas.microsoft.com/office/drawing/2014/main" val="3539133669"/>
                  </a:ext>
                </a:extLst>
              </a:tr>
            </a:tbl>
          </a:graphicData>
        </a:graphic>
      </p:graphicFrame>
      <p:pic>
        <p:nvPicPr>
          <p:cNvPr id="8" name="Content Placeholder 7" descr="A green circuit board with white and black buttons&#10;&#10;Description automatically generated">
            <a:extLst>
              <a:ext uri="{FF2B5EF4-FFF2-40B4-BE49-F238E27FC236}">
                <a16:creationId xmlns:a16="http://schemas.microsoft.com/office/drawing/2014/main" id="{8509DBCF-C58F-B033-F698-7042C6AF0734}"/>
              </a:ext>
            </a:extLst>
          </p:cNvPr>
          <p:cNvPicPr>
            <a:picLocks noChangeAspect="1"/>
          </p:cNvPicPr>
          <p:nvPr/>
        </p:nvPicPr>
        <p:blipFill>
          <a:blip r:embed="rId4"/>
          <a:stretch>
            <a:fillRect/>
          </a:stretch>
        </p:blipFill>
        <p:spPr>
          <a:xfrm rot="16200000">
            <a:off x="8202524" y="3105398"/>
            <a:ext cx="2636431" cy="3944737"/>
          </a:xfrm>
          <a:prstGeom prst="rect">
            <a:avLst/>
          </a:prstGeom>
        </p:spPr>
      </p:pic>
      <p:pic>
        <p:nvPicPr>
          <p:cNvPr id="13" name="Picture 2" descr="Raspberry Pi trademark rules and brand guidelines - Raspberry Pi">
            <a:extLst>
              <a:ext uri="{FF2B5EF4-FFF2-40B4-BE49-F238E27FC236}">
                <a16:creationId xmlns:a16="http://schemas.microsoft.com/office/drawing/2014/main" id="{DA4F7305-1105-7093-9CC0-D626127E60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472" t="17324" r="11753" b="17473"/>
          <a:stretch/>
        </p:blipFill>
        <p:spPr bwMode="auto">
          <a:xfrm>
            <a:off x="6969547" y="3090757"/>
            <a:ext cx="324642" cy="3324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16095094-47C3-E269-4F5C-A955CF36D2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417" r="18500"/>
          <a:stretch/>
        </p:blipFill>
        <p:spPr bwMode="auto">
          <a:xfrm>
            <a:off x="9035810" y="729658"/>
            <a:ext cx="2457298" cy="2921490"/>
          </a:xfrm>
          <a:prstGeom prst="rect">
            <a:avLst/>
          </a:prstGeom>
          <a:noFill/>
          <a:extLst>
            <a:ext uri="{909E8E84-426E-40DD-AFC4-6F175D3DCCD1}">
              <a14:hiddenFill xmlns:a14="http://schemas.microsoft.com/office/drawing/2010/main">
                <a:solidFill>
                  <a:srgbClr val="FFFFFF"/>
                </a:solidFill>
              </a14:hiddenFill>
            </a:ext>
          </a:extLst>
        </p:spPr>
      </p:pic>
      <p:sp>
        <p:nvSpPr>
          <p:cNvPr id="4118" name="Oval 4117">
            <a:extLst>
              <a:ext uri="{FF2B5EF4-FFF2-40B4-BE49-F238E27FC236}">
                <a16:creationId xmlns:a16="http://schemas.microsoft.com/office/drawing/2014/main" id="{5855CE61-1DB8-20B7-23E8-D5C23813851B}"/>
              </a:ext>
            </a:extLst>
          </p:cNvPr>
          <p:cNvSpPr/>
          <p:nvPr/>
        </p:nvSpPr>
        <p:spPr>
          <a:xfrm>
            <a:off x="8320411" y="3821057"/>
            <a:ext cx="81073" cy="81073"/>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4119" name="Oval 4118">
            <a:extLst>
              <a:ext uri="{FF2B5EF4-FFF2-40B4-BE49-F238E27FC236}">
                <a16:creationId xmlns:a16="http://schemas.microsoft.com/office/drawing/2014/main" id="{90984D17-2C8D-5500-BC57-93E5C17F897E}"/>
              </a:ext>
            </a:extLst>
          </p:cNvPr>
          <p:cNvSpPr/>
          <p:nvPr/>
        </p:nvSpPr>
        <p:spPr>
          <a:xfrm>
            <a:off x="8208443" y="3821057"/>
            <a:ext cx="81073" cy="81073"/>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120" name="Oval 4119">
            <a:extLst>
              <a:ext uri="{FF2B5EF4-FFF2-40B4-BE49-F238E27FC236}">
                <a16:creationId xmlns:a16="http://schemas.microsoft.com/office/drawing/2014/main" id="{A3EAA4C1-98F7-B5DE-AB51-87D5F16B8141}"/>
              </a:ext>
            </a:extLst>
          </p:cNvPr>
          <p:cNvSpPr/>
          <p:nvPr/>
        </p:nvSpPr>
        <p:spPr>
          <a:xfrm>
            <a:off x="8096476" y="3821057"/>
            <a:ext cx="81073" cy="81073"/>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cxnSp>
        <p:nvCxnSpPr>
          <p:cNvPr id="4124" name="Connector: Elbow 4123">
            <a:extLst>
              <a:ext uri="{FF2B5EF4-FFF2-40B4-BE49-F238E27FC236}">
                <a16:creationId xmlns:a16="http://schemas.microsoft.com/office/drawing/2014/main" id="{3B0FF51F-6269-ED74-4F6D-57B262538E3F}"/>
              </a:ext>
            </a:extLst>
          </p:cNvPr>
          <p:cNvCxnSpPr>
            <a:cxnSpLocks/>
          </p:cNvCxnSpPr>
          <p:nvPr/>
        </p:nvCxnSpPr>
        <p:spPr>
          <a:xfrm rot="16200000" flipH="1">
            <a:off x="7743254" y="3361347"/>
            <a:ext cx="488563" cy="3078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7" name="Connector: Elbow 4126">
            <a:extLst>
              <a:ext uri="{FF2B5EF4-FFF2-40B4-BE49-F238E27FC236}">
                <a16:creationId xmlns:a16="http://schemas.microsoft.com/office/drawing/2014/main" id="{3ABAE3B7-DE24-B406-1420-9BF519EAF0E9}"/>
              </a:ext>
            </a:extLst>
          </p:cNvPr>
          <p:cNvCxnSpPr>
            <a:cxnSpLocks/>
          </p:cNvCxnSpPr>
          <p:nvPr/>
        </p:nvCxnSpPr>
        <p:spPr>
          <a:xfrm rot="16200000" flipH="1">
            <a:off x="7868425" y="3372605"/>
            <a:ext cx="488565" cy="285327"/>
          </a:xfrm>
          <a:prstGeom prst="bentConnector3">
            <a:avLst>
              <a:gd name="adj1" fmla="val 33429"/>
            </a:avLst>
          </a:prstGeom>
          <a:ln w="28575">
            <a:solidFill>
              <a:srgbClr val="FFCC00"/>
            </a:solidFill>
            <a:tailEnd type="triangle"/>
          </a:ln>
        </p:spPr>
        <p:style>
          <a:lnRef idx="1">
            <a:schemeClr val="accent1"/>
          </a:lnRef>
          <a:fillRef idx="0">
            <a:schemeClr val="accent1"/>
          </a:fillRef>
          <a:effectRef idx="0">
            <a:schemeClr val="accent1"/>
          </a:effectRef>
          <a:fontRef idx="minor">
            <a:schemeClr val="tx1"/>
          </a:fontRef>
        </p:style>
      </p:cxnSp>
      <p:cxnSp>
        <p:nvCxnSpPr>
          <p:cNvPr id="4130" name="Connector: Elbow 4129">
            <a:extLst>
              <a:ext uri="{FF2B5EF4-FFF2-40B4-BE49-F238E27FC236}">
                <a16:creationId xmlns:a16="http://schemas.microsoft.com/office/drawing/2014/main" id="{45424F1B-7B54-D80B-EB75-D1A5A52D5CA8}"/>
              </a:ext>
            </a:extLst>
          </p:cNvPr>
          <p:cNvCxnSpPr>
            <a:cxnSpLocks/>
          </p:cNvCxnSpPr>
          <p:nvPr/>
        </p:nvCxnSpPr>
        <p:spPr>
          <a:xfrm rot="16200000" flipH="1">
            <a:off x="7997561" y="3393311"/>
            <a:ext cx="488568" cy="243915"/>
          </a:xfrm>
          <a:prstGeom prst="bentConnector3">
            <a:avLst>
              <a:gd name="adj1" fmla="val 2173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39" name="Rectangle 4138">
            <a:extLst>
              <a:ext uri="{FF2B5EF4-FFF2-40B4-BE49-F238E27FC236}">
                <a16:creationId xmlns:a16="http://schemas.microsoft.com/office/drawing/2014/main" id="{51E4C000-7794-B122-3949-BD813F2BBF85}"/>
              </a:ext>
            </a:extLst>
          </p:cNvPr>
          <p:cNvSpPr/>
          <p:nvPr/>
        </p:nvSpPr>
        <p:spPr>
          <a:xfrm>
            <a:off x="7776270" y="2999526"/>
            <a:ext cx="119624" cy="263528"/>
          </a:xfrm>
          <a:prstGeom prst="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0" name="Rectangle 4139">
            <a:extLst>
              <a:ext uri="{FF2B5EF4-FFF2-40B4-BE49-F238E27FC236}">
                <a16:creationId xmlns:a16="http://schemas.microsoft.com/office/drawing/2014/main" id="{79EEA636-2889-883B-5770-3F0F6FC07586}"/>
              </a:ext>
            </a:extLst>
          </p:cNvPr>
          <p:cNvSpPr/>
          <p:nvPr/>
        </p:nvSpPr>
        <p:spPr>
          <a:xfrm>
            <a:off x="7917318" y="2999526"/>
            <a:ext cx="119625" cy="263528"/>
          </a:xfrm>
          <a:prstGeom prst="rect">
            <a:avLst/>
          </a:prstGeom>
          <a:no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1" name="Rectangle 4140">
            <a:extLst>
              <a:ext uri="{FF2B5EF4-FFF2-40B4-BE49-F238E27FC236}">
                <a16:creationId xmlns:a16="http://schemas.microsoft.com/office/drawing/2014/main" id="{0E3D816B-FB97-89B1-0E40-7FC198AFAF4C}"/>
              </a:ext>
            </a:extLst>
          </p:cNvPr>
          <p:cNvSpPr/>
          <p:nvPr/>
        </p:nvSpPr>
        <p:spPr>
          <a:xfrm>
            <a:off x="8058468" y="2999015"/>
            <a:ext cx="119081" cy="263528"/>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endParaRPr>
          </a:p>
        </p:txBody>
      </p:sp>
      <p:sp>
        <p:nvSpPr>
          <p:cNvPr id="4143" name="TextBox 4142">
            <a:extLst>
              <a:ext uri="{FF2B5EF4-FFF2-40B4-BE49-F238E27FC236}">
                <a16:creationId xmlns:a16="http://schemas.microsoft.com/office/drawing/2014/main" id="{BB83D13E-DFB5-3BE9-AAB9-7C651D2D5D6B}"/>
              </a:ext>
            </a:extLst>
          </p:cNvPr>
          <p:cNvSpPr txBox="1"/>
          <p:nvPr/>
        </p:nvSpPr>
        <p:spPr>
          <a:xfrm>
            <a:off x="458672" y="6395982"/>
            <a:ext cx="5072062" cy="276999"/>
          </a:xfrm>
          <a:prstGeom prst="rect">
            <a:avLst/>
          </a:prstGeom>
          <a:noFill/>
        </p:spPr>
        <p:txBody>
          <a:bodyPr wrap="square">
            <a:spAutoFit/>
          </a:bodyPr>
          <a:lstStyle/>
          <a:p>
            <a:r>
              <a:rPr lang="en-US" sz="1200" dirty="0"/>
              <a:t>Source: </a:t>
            </a:r>
            <a:r>
              <a:rPr lang="en-US" sz="1200" b="0" i="0" dirty="0">
                <a:solidFill>
                  <a:srgbClr val="333333"/>
                </a:solidFill>
                <a:effectLst/>
                <a:highlight>
                  <a:srgbClr val="FFFFFF"/>
                </a:highlight>
                <a:latin typeface="proxima nova"/>
                <a:hlinkClick r:id="rId7"/>
              </a:rPr>
              <a:t>Connect and Configure Printer</a:t>
            </a:r>
            <a:endParaRPr lang="en-US" sz="1200" b="0" i="0" dirty="0">
              <a:solidFill>
                <a:srgbClr val="333333"/>
              </a:solidFill>
              <a:effectLst/>
              <a:highlight>
                <a:srgbClr val="FFFFFF"/>
              </a:highlight>
              <a:latin typeface="proxima nova"/>
            </a:endParaRPr>
          </a:p>
        </p:txBody>
      </p:sp>
      <p:pic>
        <p:nvPicPr>
          <p:cNvPr id="4146" name="Picture 4145">
            <a:extLst>
              <a:ext uri="{FF2B5EF4-FFF2-40B4-BE49-F238E27FC236}">
                <a16:creationId xmlns:a16="http://schemas.microsoft.com/office/drawing/2014/main" id="{B802495F-10E7-B6EB-5435-E7F1BE76E2EF}"/>
              </a:ext>
            </a:extLst>
          </p:cNvPr>
          <p:cNvPicPr>
            <a:picLocks noChangeAspect="1"/>
          </p:cNvPicPr>
          <p:nvPr/>
        </p:nvPicPr>
        <p:blipFill rotWithShape="1">
          <a:blip r:embed="rId3"/>
          <a:srcRect l="74997" t="53496" b="21838"/>
          <a:stretch/>
        </p:blipFill>
        <p:spPr>
          <a:xfrm>
            <a:off x="7548372" y="1373699"/>
            <a:ext cx="1423414" cy="1006136"/>
          </a:xfrm>
          <a:prstGeom prst="rect">
            <a:avLst/>
          </a:prstGeom>
        </p:spPr>
      </p:pic>
    </p:spTree>
    <p:extLst>
      <p:ext uri="{BB962C8B-B14F-4D97-AF65-F5344CB8AC3E}">
        <p14:creationId xmlns:p14="http://schemas.microsoft.com/office/powerpoint/2010/main" val="3130204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F2A3-7077-A73A-A2FB-B1601D9D41AB}"/>
              </a:ext>
            </a:extLst>
          </p:cNvPr>
          <p:cNvSpPr>
            <a:spLocks noGrp="1"/>
          </p:cNvSpPr>
          <p:nvPr>
            <p:ph type="title"/>
          </p:nvPr>
        </p:nvSpPr>
        <p:spPr/>
        <p:txBody>
          <a:bodyPr anchor="ctr"/>
          <a:lstStyle/>
          <a:p>
            <a:r>
              <a:rPr lang="en-US" dirty="0"/>
              <a:t>Wiring for Thermal Printer VIA USB</a:t>
            </a:r>
          </a:p>
        </p:txBody>
      </p:sp>
      <p:grpSp>
        <p:nvGrpSpPr>
          <p:cNvPr id="18" name="Group 17">
            <a:extLst>
              <a:ext uri="{FF2B5EF4-FFF2-40B4-BE49-F238E27FC236}">
                <a16:creationId xmlns:a16="http://schemas.microsoft.com/office/drawing/2014/main" id="{E234317F-A15A-C029-93EB-A21F954927E7}"/>
              </a:ext>
            </a:extLst>
          </p:cNvPr>
          <p:cNvGrpSpPr/>
          <p:nvPr/>
        </p:nvGrpSpPr>
        <p:grpSpPr>
          <a:xfrm>
            <a:off x="581192" y="1354197"/>
            <a:ext cx="11029615" cy="2636431"/>
            <a:chOff x="581192" y="1943334"/>
            <a:chExt cx="11029615" cy="2636431"/>
          </a:xfrm>
        </p:grpSpPr>
        <p:pic>
          <p:nvPicPr>
            <p:cNvPr id="5" name="Picture 4">
              <a:extLst>
                <a:ext uri="{FF2B5EF4-FFF2-40B4-BE49-F238E27FC236}">
                  <a16:creationId xmlns:a16="http://schemas.microsoft.com/office/drawing/2014/main" id="{5ABB4C8D-3C5C-3531-724F-25814E5CF6B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30" b="92165" l="8373" r="99524">
                          <a14:foregroundMark x1="8944" y1="38114" x2="11418" y2="60691"/>
                          <a14:foregroundMark x1="11418" y1="60691" x2="20837" y2="78486"/>
                          <a14:foregroundMark x1="20837" y1="78486" x2="35585" y2="91235"/>
                          <a14:foregroundMark x1="35585" y1="91235" x2="61465" y2="47676"/>
                          <a14:foregroundMark x1="61465" y1="47676" x2="46622" y2="6242"/>
                          <a14:foregroundMark x1="46622" y1="6242" x2="34253" y2="10226"/>
                          <a14:foregroundMark x1="43007" y1="1328" x2="43007" y2="3453"/>
                          <a14:foregroundMark x1="45100" y1="22709" x2="51570" y2="32537"/>
                          <a14:foregroundMark x1="10847" y1="33068" x2="8373" y2="52855"/>
                          <a14:foregroundMark x1="8373" y1="52855" x2="9705" y2="63878"/>
                          <a14:foregroundMark x1="32540" y1="92297" x2="37298" y2="90704"/>
                          <a14:foregroundMark x1="80114" y1="62550" x2="77640" y2="62550"/>
                          <a14:foregroundMark x1="78592" y1="64409" x2="92959" y2="69588"/>
                          <a14:foregroundMark x1="92959" y1="69588" x2="76499" y2="61222"/>
                          <a14:foregroundMark x1="79353" y1="59097" x2="98953" y2="59628"/>
                          <a14:foregroundMark x1="87345" y1="61487" x2="83159" y2="76096"/>
                          <a14:foregroundMark x1="79163" y1="69987" x2="80114" y2="80876"/>
                          <a14:foregroundMark x1="81446" y1="69190" x2="81066" y2="81673"/>
                          <a14:foregroundMark x1="82207" y1="70784" x2="83730" y2="81142"/>
                          <a14:foregroundMark x1="81446" y1="68393" x2="85442" y2="83267"/>
                          <a14:foregroundMark x1="82969" y1="68924" x2="89058" y2="81939"/>
                          <a14:foregroundMark x1="83920" y1="72377" x2="79163" y2="73174"/>
                          <a14:foregroundMark x1="78021" y1="69190" x2="77831" y2="84064"/>
                          <a14:foregroundMark x1="77450" y1="70518" x2="82017" y2="80080"/>
                          <a14:foregroundMark x1="88107" y1="64143" x2="99334" y2="69721"/>
                          <a14:foregroundMark x1="89058" y1="66268" x2="99524" y2="66268"/>
                          <a14:foregroundMark x1="88297" y1="64675" x2="98763" y2="64675"/>
                          <a14:foregroundMark x1="90390" y1="60425" x2="99524" y2="60956"/>
                          <a14:foregroundMark x1="88107" y1="58035" x2="96670" y2="57769"/>
                          <a14:foregroundMark x1="88677" y1="56707" x2="98573" y2="56707"/>
                          <a14:foregroundMark x1="96670" y1="57769" x2="87060" y2="75697"/>
                          <a14:foregroundMark x1="87060" y1="75697" x2="91151" y2="74236"/>
                          <a14:foregroundMark x1="94386" y1="71846" x2="94386" y2="73971"/>
                          <a14:foregroundMark x1="94196" y1="69721" x2="94957" y2="77424"/>
                          <a14:foregroundMark x1="92103" y1="68924" x2="98192" y2="71315"/>
                          <a14:foregroundMark x1="77450" y1="64940" x2="85062" y2="80080"/>
                          <a14:foregroundMark x1="76118" y1="37317" x2="89248" y2="47278"/>
                          <a14:foregroundMark x1="89248" y1="47278" x2="91532" y2="37317"/>
                          <a14:foregroundMark x1="93054" y1="39442" x2="99334" y2="35193"/>
                          <a14:foregroundMark x1="92103" y1="36255" x2="98002" y2="36786"/>
                          <a14:foregroundMark x1="92103" y1="34927" x2="96860" y2="34927"/>
                          <a14:foregroundMark x1="91342" y1="33599" x2="98953" y2="33599"/>
                          <a14:foregroundMark x1="91912" y1="33599" x2="92293" y2="45286"/>
                          <a14:foregroundMark x1="90771" y1="38380" x2="98953" y2="38380"/>
                          <a14:foregroundMark x1="92864" y1="39442" x2="96289" y2="42364"/>
                          <a14:foregroundMark x1="90961" y1="36255" x2="87155" y2="37849"/>
                          <a14:foregroundMark x1="91912" y1="37583" x2="77926" y2="32537"/>
                          <a14:foregroundMark x1="77926" y1="32537" x2="77069" y2="32802"/>
                          <a14:foregroundMark x1="76879" y1="32802" x2="82969" y2="45286"/>
                          <a14:foregroundMark x1="76879" y1="47145" x2="83539" y2="48738"/>
                          <a14:foregroundMark x1="78592" y1="49535" x2="78972" y2="41036"/>
                          <a14:foregroundMark x1="79163" y1="55378" x2="77831" y2="37052"/>
                          <a14:foregroundMark x1="81066" y1="52988" x2="81637" y2="36521"/>
                          <a14:foregroundMark x1="85823" y1="54582" x2="86965" y2="37052"/>
                          <a14:foregroundMark x1="90010" y1="51660" x2="87155" y2="38645"/>
                          <a14:foregroundMark x1="86204" y1="51394" x2="80304" y2="39177"/>
                          <a14:foregroundMark x1="77069" y1="49270" x2="76118" y2="63612"/>
                          <a14:foregroundMark x1="74976" y1="46348" x2="81256" y2="45551"/>
                          <a14:foregroundMark x1="77640" y1="42098" x2="77450" y2="56175"/>
                          <a14:foregroundMark x1="94386" y1="46348" x2="92674" y2="43426"/>
                        </a14:backgroundRemoval>
                      </a14:imgEffect>
                    </a14:imgLayer>
                  </a14:imgProps>
                </a:ext>
              </a:extLst>
            </a:blip>
            <a:srcRect l="4624" b="2500"/>
            <a:stretch/>
          </p:blipFill>
          <p:spPr>
            <a:xfrm>
              <a:off x="581192" y="2096325"/>
              <a:ext cx="3181861" cy="2330450"/>
            </a:xfrm>
            <a:prstGeom prst="rect">
              <a:avLst/>
            </a:prstGeom>
          </p:spPr>
        </p:pic>
        <p:pic>
          <p:nvPicPr>
            <p:cNvPr id="6" name="Picture 14">
              <a:extLst>
                <a:ext uri="{FF2B5EF4-FFF2-40B4-BE49-F238E27FC236}">
                  <a16:creationId xmlns:a16="http://schemas.microsoft.com/office/drawing/2014/main" id="{82C9A360-F8D2-543B-15F4-395E245B8A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21" t="1594" r="8627" b="12339"/>
            <a:stretch/>
          </p:blipFill>
          <p:spPr bwMode="auto">
            <a:xfrm flipH="1">
              <a:off x="4572014" y="2204143"/>
              <a:ext cx="2285095" cy="211481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7" descr="A green circuit board with white and black buttons&#10;&#10;Description automatically generated">
              <a:extLst>
                <a:ext uri="{FF2B5EF4-FFF2-40B4-BE49-F238E27FC236}">
                  <a16:creationId xmlns:a16="http://schemas.microsoft.com/office/drawing/2014/main" id="{A4145A44-081D-5DDB-EF66-7A040F899D60}"/>
                </a:ext>
              </a:extLst>
            </p:cNvPr>
            <p:cNvPicPr>
              <a:picLocks noChangeAspect="1"/>
            </p:cNvPicPr>
            <p:nvPr/>
          </p:nvPicPr>
          <p:blipFill>
            <a:blip r:embed="rId5"/>
            <a:stretch>
              <a:fillRect/>
            </a:stretch>
          </p:blipFill>
          <p:spPr>
            <a:xfrm rot="5400000">
              <a:off x="8320223" y="1289181"/>
              <a:ext cx="2636431" cy="3944737"/>
            </a:xfrm>
            <a:prstGeom prst="rect">
              <a:avLst/>
            </a:prstGeom>
          </p:spPr>
        </p:pic>
        <p:cxnSp>
          <p:nvCxnSpPr>
            <p:cNvPr id="9" name="Connector: Elbow 8">
              <a:extLst>
                <a:ext uri="{FF2B5EF4-FFF2-40B4-BE49-F238E27FC236}">
                  <a16:creationId xmlns:a16="http://schemas.microsoft.com/office/drawing/2014/main" id="{DDE27545-BCEE-773C-6F5C-6194B1C069C7}"/>
                </a:ext>
              </a:extLst>
            </p:cNvPr>
            <p:cNvCxnSpPr>
              <a:cxnSpLocks/>
              <a:endCxn id="6" idx="3"/>
            </p:cNvCxnSpPr>
            <p:nvPr/>
          </p:nvCxnSpPr>
          <p:spPr>
            <a:xfrm>
              <a:off x="3763053" y="2991749"/>
              <a:ext cx="808961" cy="269802"/>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7A6698D-1889-D7C8-289F-ECA5927845C3}"/>
                </a:ext>
              </a:extLst>
            </p:cNvPr>
            <p:cNvCxnSpPr>
              <a:cxnSpLocks/>
              <a:stCxn id="6" idx="1"/>
            </p:cNvCxnSpPr>
            <p:nvPr/>
          </p:nvCxnSpPr>
          <p:spPr>
            <a:xfrm flipV="1">
              <a:off x="6857109" y="2528199"/>
              <a:ext cx="808960" cy="733352"/>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Content Placeholder 11">
            <a:extLst>
              <a:ext uri="{FF2B5EF4-FFF2-40B4-BE49-F238E27FC236}">
                <a16:creationId xmlns:a16="http://schemas.microsoft.com/office/drawing/2014/main" id="{D482D146-BF6F-AC00-64F0-A1B6E7658673}"/>
              </a:ext>
            </a:extLst>
          </p:cNvPr>
          <p:cNvGraphicFramePr>
            <a:graphicFrameLocks/>
          </p:cNvGraphicFramePr>
          <p:nvPr/>
        </p:nvGraphicFramePr>
        <p:xfrm>
          <a:off x="1536000" y="4042664"/>
          <a:ext cx="9119997" cy="1112520"/>
        </p:xfrm>
        <a:graphic>
          <a:graphicData uri="http://schemas.openxmlformats.org/drawingml/2006/table">
            <a:tbl>
              <a:tblPr firstRow="1" bandRow="1">
                <a:tableStyleId>{5C22544A-7EE6-4342-B048-85BDC9FD1C3A}</a:tableStyleId>
              </a:tblPr>
              <a:tblGrid>
                <a:gridCol w="4491355">
                  <a:extLst>
                    <a:ext uri="{9D8B030D-6E8A-4147-A177-3AD203B41FA5}">
                      <a16:colId xmlns:a16="http://schemas.microsoft.com/office/drawing/2014/main" val="3786628753"/>
                    </a:ext>
                  </a:extLst>
                </a:gridCol>
                <a:gridCol w="4628642">
                  <a:extLst>
                    <a:ext uri="{9D8B030D-6E8A-4147-A177-3AD203B41FA5}">
                      <a16:colId xmlns:a16="http://schemas.microsoft.com/office/drawing/2014/main" val="3629212015"/>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Thermal Printer </a:t>
                      </a:r>
                      <a:r>
                        <a:rPr lang="en-US" sz="1800" b="0" dirty="0"/>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t>Raspberry Pi </a:t>
                      </a:r>
                    </a:p>
                  </a:txBody>
                  <a:tcPr/>
                </a:tc>
                <a:extLst>
                  <a:ext uri="{0D108BD9-81ED-4DB2-BD59-A6C34878D82A}">
                    <a16:rowId xmlns:a16="http://schemas.microsoft.com/office/drawing/2014/main" val="38991191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Voltage Common Collector (VCC)</a:t>
                      </a:r>
                      <a:r>
                        <a:rPr lang="en-US" sz="1600" dirty="0">
                          <a:latin typeface="+mn-lt"/>
                        </a:rPr>
                        <a:t> </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[2,4]: </a:t>
                      </a:r>
                      <a:r>
                        <a:rPr lang="en-US" sz="1600" b="0" dirty="0"/>
                        <a:t>5v Power</a:t>
                      </a:r>
                    </a:p>
                  </a:txBody>
                  <a:tcPr anchor="ctr"/>
                </a:tc>
                <a:extLst>
                  <a:ext uri="{0D108BD9-81ED-4DB2-BD59-A6C34878D82A}">
                    <a16:rowId xmlns:a16="http://schemas.microsoft.com/office/drawing/2014/main" val="20619564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Ground (GND)</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[6,9,14,20,25, 34, 39]: </a:t>
                      </a:r>
                      <a:r>
                        <a:rPr lang="en-US" sz="1600" b="0" kern="1200" dirty="0">
                          <a:solidFill>
                            <a:schemeClr val="dk1"/>
                          </a:solidFill>
                          <a:effectLst/>
                          <a:latin typeface="+mn-lt"/>
                        </a:rPr>
                        <a:t>Ground (GND)</a:t>
                      </a:r>
                      <a:endParaRPr lang="en-US" sz="1600" b="1" dirty="0">
                        <a:latin typeface="+mn-lt"/>
                      </a:endParaRPr>
                    </a:p>
                  </a:txBody>
                  <a:tcPr anchor="ctr"/>
                </a:tc>
                <a:extLst>
                  <a:ext uri="{0D108BD9-81ED-4DB2-BD59-A6C34878D82A}">
                    <a16:rowId xmlns:a16="http://schemas.microsoft.com/office/drawing/2014/main" val="3539133669"/>
                  </a:ext>
                </a:extLst>
              </a:tr>
            </a:tbl>
          </a:graphicData>
        </a:graphic>
      </p:graphicFrame>
      <p:pic>
        <p:nvPicPr>
          <p:cNvPr id="14" name="Picture 2" descr="Raspberry Pi trademark rules and brand guidelines - Raspberry Pi">
            <a:extLst>
              <a:ext uri="{FF2B5EF4-FFF2-40B4-BE49-F238E27FC236}">
                <a16:creationId xmlns:a16="http://schemas.microsoft.com/office/drawing/2014/main" id="{C348D080-1818-FA3A-EC13-72664DE421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472" t="17324" r="11753" b="17473"/>
          <a:stretch/>
        </p:blipFill>
        <p:spPr bwMode="auto">
          <a:xfrm>
            <a:off x="10331355" y="4042664"/>
            <a:ext cx="324642" cy="3324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GPIO layout">
            <a:extLst>
              <a:ext uri="{FF2B5EF4-FFF2-40B4-BE49-F238E27FC236}">
                <a16:creationId xmlns:a16="http://schemas.microsoft.com/office/drawing/2014/main" id="{BFE9BADD-B485-3CE2-B482-C9D3CF406E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17" t="17128" r="4519" b="15132"/>
          <a:stretch/>
        </p:blipFill>
        <p:spPr bwMode="auto">
          <a:xfrm>
            <a:off x="3571381" y="5207219"/>
            <a:ext cx="5049236" cy="1307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321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44500" y="585216"/>
            <a:ext cx="11303000" cy="1336810"/>
          </a:xfrm>
        </p:spPr>
        <p:txBody>
          <a:bodyPr anchor="ctr"/>
          <a:lstStyle/>
          <a:p>
            <a:r>
              <a:rPr lang="en-US" dirty="0"/>
              <a:t>Create a Realtime database</a:t>
            </a:r>
          </a:p>
        </p:txBody>
      </p:sp>
      <p:sp>
        <p:nvSpPr>
          <p:cNvPr id="30" name="TextBox 29">
            <a:extLst>
              <a:ext uri="{FF2B5EF4-FFF2-40B4-BE49-F238E27FC236}">
                <a16:creationId xmlns:a16="http://schemas.microsoft.com/office/drawing/2014/main" id="{7520C3C5-5C69-3D82-DE5E-5A96AC5DF1DA}"/>
              </a:ext>
            </a:extLst>
          </p:cNvPr>
          <p:cNvSpPr txBox="1"/>
          <p:nvPr/>
        </p:nvSpPr>
        <p:spPr>
          <a:xfrm>
            <a:off x="444500" y="2356231"/>
            <a:ext cx="11303000" cy="353943"/>
          </a:xfrm>
          <a:prstGeom prst="rect">
            <a:avLst/>
          </a:prstGeom>
          <a:noFill/>
        </p:spPr>
        <p:txBody>
          <a:bodyPr wrap="square" rtlCol="0">
            <a:spAutoFit/>
          </a:bodyPr>
          <a:lstStyle/>
          <a:p>
            <a:r>
              <a:rPr lang="en-US" sz="1700" dirty="0"/>
              <a:t>From “</a:t>
            </a:r>
            <a:r>
              <a:rPr lang="en-US" sz="1700" b="1" dirty="0">
                <a:solidFill>
                  <a:srgbClr val="1CADE4"/>
                </a:solidFill>
              </a:rPr>
              <a:t>Project categories</a:t>
            </a:r>
            <a:r>
              <a:rPr lang="en-US" sz="1700" dirty="0"/>
              <a:t>”, under “</a:t>
            </a:r>
            <a:r>
              <a:rPr lang="en-US" sz="1700" b="1" dirty="0">
                <a:solidFill>
                  <a:srgbClr val="FFA500"/>
                </a:solidFill>
              </a:rPr>
              <a:t>BUILD</a:t>
            </a:r>
            <a:r>
              <a:rPr lang="en-US" sz="1700" dirty="0"/>
              <a:t>” dropdown menu, </a:t>
            </a:r>
            <a:r>
              <a:rPr lang="en-US" sz="1700" b="1" dirty="0">
                <a:solidFill>
                  <a:srgbClr val="00CC00"/>
                </a:solidFill>
              </a:rPr>
              <a:t>select</a:t>
            </a:r>
            <a:r>
              <a:rPr lang="en-US" sz="1700" dirty="0"/>
              <a:t> “</a:t>
            </a:r>
            <a:r>
              <a:rPr lang="en-US" sz="1700" b="1" dirty="0">
                <a:solidFill>
                  <a:srgbClr val="00CC00"/>
                </a:solidFill>
              </a:rPr>
              <a:t>Realtime Database</a:t>
            </a:r>
            <a:r>
              <a:rPr lang="en-US" sz="1700" dirty="0"/>
              <a:t>”, </a:t>
            </a:r>
            <a:r>
              <a:rPr lang="en-US" sz="1700" b="1" dirty="0">
                <a:solidFill>
                  <a:srgbClr val="FF0000"/>
                </a:solidFill>
              </a:rPr>
              <a:t>Click</a:t>
            </a:r>
            <a:r>
              <a:rPr lang="en-US" sz="1700" dirty="0"/>
              <a:t> “</a:t>
            </a:r>
            <a:r>
              <a:rPr lang="en-US" sz="1700" b="1" dirty="0">
                <a:solidFill>
                  <a:srgbClr val="FF0000"/>
                </a:solidFill>
              </a:rPr>
              <a:t>Create Database</a:t>
            </a:r>
            <a:r>
              <a:rPr lang="en-US" sz="1700" dirty="0"/>
              <a:t>”</a:t>
            </a:r>
          </a:p>
        </p:txBody>
      </p:sp>
      <p:grpSp>
        <p:nvGrpSpPr>
          <p:cNvPr id="60" name="Group 59">
            <a:extLst>
              <a:ext uri="{FF2B5EF4-FFF2-40B4-BE49-F238E27FC236}">
                <a16:creationId xmlns:a16="http://schemas.microsoft.com/office/drawing/2014/main" id="{E3D71863-17E4-C648-B714-E548590BA941}"/>
              </a:ext>
            </a:extLst>
          </p:cNvPr>
          <p:cNvGrpSpPr/>
          <p:nvPr/>
        </p:nvGrpSpPr>
        <p:grpSpPr>
          <a:xfrm>
            <a:off x="435383" y="3144379"/>
            <a:ext cx="11321233" cy="2873716"/>
            <a:chOff x="223547" y="2516923"/>
            <a:chExt cx="11321233" cy="2873716"/>
          </a:xfrm>
        </p:grpSpPr>
        <p:grpSp>
          <p:nvGrpSpPr>
            <p:cNvPr id="53" name="Group 52">
              <a:extLst>
                <a:ext uri="{FF2B5EF4-FFF2-40B4-BE49-F238E27FC236}">
                  <a16:creationId xmlns:a16="http://schemas.microsoft.com/office/drawing/2014/main" id="{46828DCE-0641-82B0-1A8B-CD94CF8009E7}"/>
                </a:ext>
              </a:extLst>
            </p:cNvPr>
            <p:cNvGrpSpPr/>
            <p:nvPr/>
          </p:nvGrpSpPr>
          <p:grpSpPr>
            <a:xfrm>
              <a:off x="1985428" y="2516923"/>
              <a:ext cx="5213733" cy="2873716"/>
              <a:chOff x="2022886" y="2516923"/>
              <a:chExt cx="5213733" cy="2873716"/>
            </a:xfrm>
          </p:grpSpPr>
          <p:grpSp>
            <p:nvGrpSpPr>
              <p:cNvPr id="38" name="Group 37">
                <a:extLst>
                  <a:ext uri="{FF2B5EF4-FFF2-40B4-BE49-F238E27FC236}">
                    <a16:creationId xmlns:a16="http://schemas.microsoft.com/office/drawing/2014/main" id="{A25CD757-279B-BC8C-AF28-484F8A6F862B}"/>
                  </a:ext>
                </a:extLst>
              </p:cNvPr>
              <p:cNvGrpSpPr/>
              <p:nvPr/>
            </p:nvGrpSpPr>
            <p:grpSpPr>
              <a:xfrm>
                <a:off x="2022886" y="2516923"/>
                <a:ext cx="5213733" cy="2873716"/>
                <a:chOff x="3633009" y="2516923"/>
                <a:chExt cx="5213733" cy="2873716"/>
              </a:xfrm>
            </p:grpSpPr>
            <p:pic>
              <p:nvPicPr>
                <p:cNvPr id="36" name="Picture 35">
                  <a:extLst>
                    <a:ext uri="{FF2B5EF4-FFF2-40B4-BE49-F238E27FC236}">
                      <a16:creationId xmlns:a16="http://schemas.microsoft.com/office/drawing/2014/main" id="{5FB94B52-13EF-C09A-04E2-0ACEA455F7C8}"/>
                    </a:ext>
                  </a:extLst>
                </p:cNvPr>
                <p:cNvPicPr>
                  <a:picLocks noChangeAspect="1"/>
                </p:cNvPicPr>
                <p:nvPr/>
              </p:nvPicPr>
              <p:blipFill rotWithShape="1">
                <a:blip r:embed="rId3"/>
                <a:srcRect r="6270"/>
                <a:stretch/>
              </p:blipFill>
              <p:spPr>
                <a:xfrm>
                  <a:off x="3633009" y="2516923"/>
                  <a:ext cx="5213733" cy="2873716"/>
                </a:xfrm>
                <a:prstGeom prst="rect">
                  <a:avLst/>
                </a:prstGeom>
              </p:spPr>
            </p:pic>
            <p:sp>
              <p:nvSpPr>
                <p:cNvPr id="18" name="Rectangle 17">
                  <a:extLst>
                    <a:ext uri="{FF2B5EF4-FFF2-40B4-BE49-F238E27FC236}">
                      <a16:creationId xmlns:a16="http://schemas.microsoft.com/office/drawing/2014/main" id="{FEAE35B4-6C43-A9C0-34C7-C4F20E0EF1D9}"/>
                    </a:ext>
                  </a:extLst>
                </p:cNvPr>
                <p:cNvSpPr/>
                <p:nvPr/>
              </p:nvSpPr>
              <p:spPr>
                <a:xfrm>
                  <a:off x="3704071" y="5074783"/>
                  <a:ext cx="867929" cy="163785"/>
                </a:xfrm>
                <a:prstGeom prst="rect">
                  <a:avLst/>
                </a:prstGeom>
                <a:noFill/>
                <a:ln w="381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2BBB8-974F-1CCC-7C98-22C9183E052A}"/>
                    </a:ext>
                  </a:extLst>
                </p:cNvPr>
                <p:cNvSpPr/>
                <p:nvPr/>
              </p:nvSpPr>
              <p:spPr>
                <a:xfrm>
                  <a:off x="3704072" y="4418422"/>
                  <a:ext cx="249201" cy="209006"/>
                </a:xfrm>
                <a:prstGeom prst="rect">
                  <a:avLst/>
                </a:prstGeom>
                <a:noFill/>
                <a:ln w="127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0BA9CC5-3409-B7F9-C4E1-74F4B57DCA8B}"/>
                    </a:ext>
                  </a:extLst>
                </p:cNvPr>
                <p:cNvCxnSpPr>
                  <a:cxnSpLocks/>
                </p:cNvCxnSpPr>
                <p:nvPr/>
              </p:nvCxnSpPr>
              <p:spPr>
                <a:xfrm flipH="1">
                  <a:off x="4645585" y="5156675"/>
                  <a:ext cx="472515"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48337F1-4D0E-0708-5D85-404CACC76D0A}"/>
                    </a:ext>
                  </a:extLst>
                </p:cNvPr>
                <p:cNvSpPr/>
                <p:nvPr/>
              </p:nvSpPr>
              <p:spPr>
                <a:xfrm>
                  <a:off x="3704071" y="4210527"/>
                  <a:ext cx="587829" cy="163784"/>
                </a:xfrm>
                <a:prstGeom prst="rect">
                  <a:avLst/>
                </a:prstGeom>
                <a:noFill/>
                <a:ln w="127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662791F6-C211-67C5-5C8B-160255141767}"/>
                  </a:ext>
                </a:extLst>
              </p:cNvPr>
              <p:cNvPicPr>
                <a:picLocks noChangeAspect="1"/>
              </p:cNvPicPr>
              <p:nvPr/>
            </p:nvPicPr>
            <p:blipFill rotWithShape="1">
              <a:blip r:embed="rId4"/>
              <a:srcRect l="22013" t="54731" r="32202" b="38772"/>
              <a:stretch/>
            </p:blipFill>
            <p:spPr>
              <a:xfrm>
                <a:off x="3325650" y="2555023"/>
                <a:ext cx="833210" cy="99417"/>
              </a:xfrm>
              <a:prstGeom prst="rect">
                <a:avLst/>
              </a:prstGeom>
            </p:spPr>
          </p:pic>
        </p:grpSp>
        <p:grpSp>
          <p:nvGrpSpPr>
            <p:cNvPr id="54" name="Group 53">
              <a:extLst>
                <a:ext uri="{FF2B5EF4-FFF2-40B4-BE49-F238E27FC236}">
                  <a16:creationId xmlns:a16="http://schemas.microsoft.com/office/drawing/2014/main" id="{C25EE128-D05B-FCE7-3E79-FD05E41092FE}"/>
                </a:ext>
              </a:extLst>
            </p:cNvPr>
            <p:cNvGrpSpPr/>
            <p:nvPr/>
          </p:nvGrpSpPr>
          <p:grpSpPr>
            <a:xfrm>
              <a:off x="223547" y="2516923"/>
              <a:ext cx="1630157" cy="2873716"/>
              <a:chOff x="302225" y="2516923"/>
              <a:chExt cx="1630157" cy="2873716"/>
            </a:xfrm>
          </p:grpSpPr>
          <p:pic>
            <p:nvPicPr>
              <p:cNvPr id="25" name="Picture 24">
                <a:extLst>
                  <a:ext uri="{FF2B5EF4-FFF2-40B4-BE49-F238E27FC236}">
                    <a16:creationId xmlns:a16="http://schemas.microsoft.com/office/drawing/2014/main" id="{46E77E1E-685B-6D8C-BB8D-154D4C8809C9}"/>
                  </a:ext>
                </a:extLst>
              </p:cNvPr>
              <p:cNvPicPr>
                <a:picLocks noChangeAspect="1"/>
              </p:cNvPicPr>
              <p:nvPr/>
            </p:nvPicPr>
            <p:blipFill>
              <a:blip r:embed="rId5"/>
              <a:stretch>
                <a:fillRect/>
              </a:stretch>
            </p:blipFill>
            <p:spPr>
              <a:xfrm>
                <a:off x="302225" y="2516923"/>
                <a:ext cx="1630157" cy="2873716"/>
              </a:xfrm>
              <a:prstGeom prst="rect">
                <a:avLst/>
              </a:prstGeom>
            </p:spPr>
          </p:pic>
          <p:cxnSp>
            <p:nvCxnSpPr>
              <p:cNvPr id="27" name="Straight Arrow Connector 26">
                <a:extLst>
                  <a:ext uri="{FF2B5EF4-FFF2-40B4-BE49-F238E27FC236}">
                    <a16:creationId xmlns:a16="http://schemas.microsoft.com/office/drawing/2014/main" id="{9AD9A122-2D7A-010C-7561-E48303FA1A73}"/>
                  </a:ext>
                </a:extLst>
              </p:cNvPr>
              <p:cNvCxnSpPr>
                <a:cxnSpLocks/>
              </p:cNvCxnSpPr>
              <p:nvPr/>
            </p:nvCxnSpPr>
            <p:spPr>
              <a:xfrm flipH="1">
                <a:off x="1235711" y="4045313"/>
                <a:ext cx="58782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DB50C2-6062-6152-80CA-5AA49C4F8A5F}"/>
                  </a:ext>
                </a:extLst>
              </p:cNvPr>
              <p:cNvSpPr/>
              <p:nvPr/>
            </p:nvSpPr>
            <p:spPr>
              <a:xfrm>
                <a:off x="414746" y="3963421"/>
                <a:ext cx="730461" cy="163784"/>
              </a:xfrm>
              <a:prstGeom prst="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9" name="Rectangle 28">
                <a:extLst>
                  <a:ext uri="{FF2B5EF4-FFF2-40B4-BE49-F238E27FC236}">
                    <a16:creationId xmlns:a16="http://schemas.microsoft.com/office/drawing/2014/main" id="{B9AE0404-8F47-C156-D3F9-EBC1E85FE714}"/>
                  </a:ext>
                </a:extLst>
              </p:cNvPr>
              <p:cNvSpPr/>
              <p:nvPr/>
            </p:nvSpPr>
            <p:spPr>
              <a:xfrm>
                <a:off x="414746" y="4247969"/>
                <a:ext cx="317865" cy="209006"/>
              </a:xfrm>
              <a:prstGeom prst="rect">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98AF91C-87AD-03DC-A127-42B34BB7D8F8}"/>
                  </a:ext>
                </a:extLst>
              </p:cNvPr>
              <p:cNvCxnSpPr>
                <a:cxnSpLocks/>
              </p:cNvCxnSpPr>
              <p:nvPr/>
            </p:nvCxnSpPr>
            <p:spPr>
              <a:xfrm>
                <a:off x="1658622" y="4247969"/>
                <a:ext cx="0" cy="24783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4A7A076-D969-10CB-E1E7-4E708A73C095}"/>
                </a:ext>
              </a:extLst>
            </p:cNvPr>
            <p:cNvGrpSpPr/>
            <p:nvPr/>
          </p:nvGrpSpPr>
          <p:grpSpPr>
            <a:xfrm>
              <a:off x="7330885" y="2516923"/>
              <a:ext cx="4213895" cy="2873716"/>
              <a:chOff x="7330885" y="2516923"/>
              <a:chExt cx="4213895" cy="2873716"/>
            </a:xfrm>
          </p:grpSpPr>
          <p:pic>
            <p:nvPicPr>
              <p:cNvPr id="43" name="Picture 42">
                <a:extLst>
                  <a:ext uri="{FF2B5EF4-FFF2-40B4-BE49-F238E27FC236}">
                    <a16:creationId xmlns:a16="http://schemas.microsoft.com/office/drawing/2014/main" id="{634FEC98-7255-2193-BEFA-6B7114FDBA2B}"/>
                  </a:ext>
                </a:extLst>
              </p:cNvPr>
              <p:cNvPicPr>
                <a:picLocks noChangeAspect="1"/>
              </p:cNvPicPr>
              <p:nvPr/>
            </p:nvPicPr>
            <p:blipFill>
              <a:blip r:embed="rId6"/>
              <a:stretch>
                <a:fillRect/>
              </a:stretch>
            </p:blipFill>
            <p:spPr>
              <a:xfrm>
                <a:off x="7330885" y="2516923"/>
                <a:ext cx="4213895" cy="2873716"/>
              </a:xfrm>
              <a:prstGeom prst="rect">
                <a:avLst/>
              </a:prstGeom>
            </p:spPr>
          </p:pic>
          <p:sp>
            <p:nvSpPr>
              <p:cNvPr id="46" name="Rectangle: Rounded Corners 45">
                <a:extLst>
                  <a:ext uri="{FF2B5EF4-FFF2-40B4-BE49-F238E27FC236}">
                    <a16:creationId xmlns:a16="http://schemas.microsoft.com/office/drawing/2014/main" id="{228F92A3-251A-BB46-3E37-D8DAB55A3BDF}"/>
                  </a:ext>
                </a:extLst>
              </p:cNvPr>
              <p:cNvSpPr/>
              <p:nvPr/>
            </p:nvSpPr>
            <p:spPr>
              <a:xfrm>
                <a:off x="9116505" y="4146255"/>
                <a:ext cx="1142999"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891BB3E-2E74-E871-D347-90ACA1F55B5E}"/>
                  </a:ext>
                </a:extLst>
              </p:cNvPr>
              <p:cNvCxnSpPr>
                <a:cxnSpLocks/>
              </p:cNvCxnSpPr>
              <p:nvPr/>
            </p:nvCxnSpPr>
            <p:spPr>
              <a:xfrm flipH="1">
                <a:off x="10399205" y="4352775"/>
                <a:ext cx="8380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DA1EFDC-FC1F-1358-7C7F-0DD0F3F165AF}"/>
                  </a:ext>
                </a:extLst>
              </p:cNvPr>
              <p:cNvPicPr>
                <a:picLocks noChangeAspect="1"/>
              </p:cNvPicPr>
              <p:nvPr/>
            </p:nvPicPr>
            <p:blipFill rotWithShape="1">
              <a:blip r:embed="rId4"/>
              <a:srcRect l="22013" t="54731" r="32202" b="38772"/>
              <a:stretch/>
            </p:blipFill>
            <p:spPr>
              <a:xfrm>
                <a:off x="9160955" y="2583222"/>
                <a:ext cx="1193746" cy="142435"/>
              </a:xfrm>
              <a:prstGeom prst="rect">
                <a:avLst/>
              </a:prstGeom>
            </p:spPr>
          </p:pic>
        </p:grpSp>
      </p:grpSp>
      <p:sp>
        <p:nvSpPr>
          <p:cNvPr id="3" name="TextBox 2">
            <a:extLst>
              <a:ext uri="{FF2B5EF4-FFF2-40B4-BE49-F238E27FC236}">
                <a16:creationId xmlns:a16="http://schemas.microsoft.com/office/drawing/2014/main" id="{E1227E37-31B8-9146-097B-BCC29DD5E7B8}"/>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665594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1 of 2)</a:t>
            </a:r>
          </a:p>
        </p:txBody>
      </p:sp>
      <p:pic>
        <p:nvPicPr>
          <p:cNvPr id="5" name="Content Placeholder 4">
            <a:extLst>
              <a:ext uri="{FF2B5EF4-FFF2-40B4-BE49-F238E27FC236}">
                <a16:creationId xmlns:a16="http://schemas.microsoft.com/office/drawing/2014/main" id="{A4EBDA61-5DAD-0D7F-5929-A6A703649545}"/>
              </a:ext>
            </a:extLst>
          </p:cNvPr>
          <p:cNvPicPr>
            <a:picLocks noGrp="1" noChangeAspect="1"/>
          </p:cNvPicPr>
          <p:nvPr>
            <p:ph idx="1"/>
          </p:nvPr>
        </p:nvPicPr>
        <p:blipFill>
          <a:blip r:embed="rId3"/>
          <a:stretch>
            <a:fillRect/>
          </a:stretch>
        </p:blipFill>
        <p:spPr>
          <a:xfrm>
            <a:off x="581193" y="2081442"/>
            <a:ext cx="8544020" cy="4073554"/>
          </a:xfrm>
        </p:spPr>
      </p:pic>
      <p:cxnSp>
        <p:nvCxnSpPr>
          <p:cNvPr id="10" name="Straight Arrow Connector 9">
            <a:extLst>
              <a:ext uri="{FF2B5EF4-FFF2-40B4-BE49-F238E27FC236}">
                <a16:creationId xmlns:a16="http://schemas.microsoft.com/office/drawing/2014/main" id="{796D08EB-A0B4-D79F-9286-7A5EF40004A5}"/>
              </a:ext>
            </a:extLst>
          </p:cNvPr>
          <p:cNvCxnSpPr>
            <a:cxnSpLocks/>
          </p:cNvCxnSpPr>
          <p:nvPr/>
        </p:nvCxnSpPr>
        <p:spPr>
          <a:xfrm flipH="1">
            <a:off x="4998577" y="4437367"/>
            <a:ext cx="7239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992709-1128-7B3C-79C1-DBD105A8F418}"/>
              </a:ext>
            </a:extLst>
          </p:cNvPr>
          <p:cNvCxnSpPr>
            <a:cxnSpLocks/>
          </p:cNvCxnSpPr>
          <p:nvPr/>
        </p:nvCxnSpPr>
        <p:spPr>
          <a:xfrm>
            <a:off x="8545010" y="4643079"/>
            <a:ext cx="0" cy="774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4A4DDD-B4F2-3756-3945-174965C1645C}"/>
              </a:ext>
            </a:extLst>
          </p:cNvPr>
          <p:cNvSpPr/>
          <p:nvPr/>
        </p:nvSpPr>
        <p:spPr>
          <a:xfrm>
            <a:off x="771448" y="4231655"/>
            <a:ext cx="4154763" cy="459666"/>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4" name="Rectangle: Rounded Corners 13">
            <a:extLst>
              <a:ext uri="{FF2B5EF4-FFF2-40B4-BE49-F238E27FC236}">
                <a16:creationId xmlns:a16="http://schemas.microsoft.com/office/drawing/2014/main" id="{FB0B7BAD-5036-69D5-8D29-F6EEF53239FC}"/>
              </a:ext>
            </a:extLst>
          </p:cNvPr>
          <p:cNvSpPr/>
          <p:nvPr/>
        </p:nvSpPr>
        <p:spPr>
          <a:xfrm>
            <a:off x="8197888" y="5470869"/>
            <a:ext cx="694245"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12">
            <a:extLst>
              <a:ext uri="{FF2B5EF4-FFF2-40B4-BE49-F238E27FC236}">
                <a16:creationId xmlns:a16="http://schemas.microsoft.com/office/drawing/2014/main" id="{83159F1F-88F3-25ED-8D5E-89EE4786996C}"/>
              </a:ext>
            </a:extLst>
          </p:cNvPr>
          <p:cNvSpPr txBox="1">
            <a:spLocks/>
          </p:cNvSpPr>
          <p:nvPr/>
        </p:nvSpPr>
        <p:spPr>
          <a:xfrm>
            <a:off x="9125212" y="3386381"/>
            <a:ext cx="2695400" cy="1463675"/>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00CC00"/>
                </a:solidFill>
                <a:effectLst/>
                <a:uLnTx/>
                <a:uFillTx/>
                <a:latin typeface="Gill Sans MT" panose="020B0502020104020203"/>
                <a:ea typeface="+mn-ea"/>
                <a:cs typeface="+mn-cs"/>
              </a:rPr>
              <a:t>Select</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 the </a:t>
            </a:r>
            <a:r>
              <a:rPr kumimoji="0" lang="en-US" sz="1800" b="1" i="0" u="none" strike="noStrike" kern="1200" cap="none" spc="0" normalizeH="0" baseline="0" noProof="0" dirty="0">
                <a:ln>
                  <a:noFill/>
                </a:ln>
                <a:solidFill>
                  <a:srgbClr val="00CC00"/>
                </a:solidFill>
                <a:effectLst/>
                <a:uLnTx/>
                <a:uFillTx/>
                <a:latin typeface="Gill Sans MT" panose="020B0502020104020203"/>
                <a:ea typeface="+mn-ea"/>
                <a:cs typeface="+mn-cs"/>
              </a:rPr>
              <a:t>region</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 that best suits your location</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FF0000"/>
                </a:solidFill>
                <a:effectLst/>
                <a:uLnTx/>
                <a:uFillTx/>
                <a:latin typeface="Gill Sans MT" panose="020B0502020104020203"/>
                <a:ea typeface="+mn-ea"/>
                <a:cs typeface="+mn-cs"/>
              </a:rPr>
              <a:t>Click</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 “</a:t>
            </a:r>
            <a:r>
              <a:rPr kumimoji="0" lang="en-US" sz="1800" b="1" i="0" u="none" strike="noStrike" kern="1200" cap="none" spc="0" normalizeH="0" baseline="0" noProof="0" dirty="0">
                <a:ln>
                  <a:noFill/>
                </a:ln>
                <a:solidFill>
                  <a:srgbClr val="FF0000"/>
                </a:solidFill>
                <a:effectLst/>
                <a:uLnTx/>
                <a:uFillTx/>
                <a:latin typeface="Gill Sans MT" panose="020B0502020104020203"/>
                <a:ea typeface="+mn-ea"/>
                <a:cs typeface="+mn-cs"/>
              </a:rPr>
              <a:t>Next</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a:t>
            </a:r>
          </a:p>
        </p:txBody>
      </p:sp>
      <p:sp>
        <p:nvSpPr>
          <p:cNvPr id="9" name="TextBox 8">
            <a:extLst>
              <a:ext uri="{FF2B5EF4-FFF2-40B4-BE49-F238E27FC236}">
                <a16:creationId xmlns:a16="http://schemas.microsoft.com/office/drawing/2014/main" id="{F28C77FC-A76C-53A4-E4FE-E4C87EBFD8FF}"/>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3012388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2 of 2)</a:t>
            </a:r>
          </a:p>
        </p:txBody>
      </p:sp>
      <p:sp>
        <p:nvSpPr>
          <p:cNvPr id="3" name="Text Placeholder 2">
            <a:extLst>
              <a:ext uri="{FF2B5EF4-FFF2-40B4-BE49-F238E27FC236}">
                <a16:creationId xmlns:a16="http://schemas.microsoft.com/office/drawing/2014/main" id="{81744E96-C598-CD93-DCD1-0F0BFF47D886}"/>
              </a:ext>
            </a:extLst>
          </p:cNvPr>
          <p:cNvSpPr>
            <a:spLocks noGrp="1"/>
          </p:cNvSpPr>
          <p:nvPr>
            <p:ph type="body" idx="1"/>
          </p:nvPr>
        </p:nvSpPr>
        <p:spPr>
          <a:xfrm>
            <a:off x="1023938" y="1722907"/>
            <a:ext cx="4754880" cy="822960"/>
          </a:xfrm>
        </p:spPr>
        <p:txBody>
          <a:bodyPr/>
          <a:lstStyle/>
          <a:p>
            <a:r>
              <a:rPr lang="en-US" dirty="0">
                <a:solidFill>
                  <a:schemeClr val="tx1"/>
                </a:solidFill>
              </a:rPr>
              <a:t>Start in </a:t>
            </a:r>
            <a:r>
              <a:rPr lang="en-US" b="1" dirty="0">
                <a:solidFill>
                  <a:schemeClr val="tx1"/>
                </a:solidFill>
              </a:rPr>
              <a:t>locked mode 🔒</a:t>
            </a:r>
          </a:p>
        </p:txBody>
      </p:sp>
      <p:sp>
        <p:nvSpPr>
          <p:cNvPr id="4" name="Text Placeholder 3">
            <a:extLst>
              <a:ext uri="{FF2B5EF4-FFF2-40B4-BE49-F238E27FC236}">
                <a16:creationId xmlns:a16="http://schemas.microsoft.com/office/drawing/2014/main" id="{0165DDCE-E923-AEE7-4FC2-5000896230C6}"/>
              </a:ext>
            </a:extLst>
          </p:cNvPr>
          <p:cNvSpPr>
            <a:spLocks noGrp="1"/>
          </p:cNvSpPr>
          <p:nvPr>
            <p:ph type="body" sz="quarter" idx="3"/>
          </p:nvPr>
        </p:nvSpPr>
        <p:spPr>
          <a:xfrm>
            <a:off x="6856244" y="1717990"/>
            <a:ext cx="4754880" cy="822960"/>
          </a:xfrm>
        </p:spPr>
        <p:txBody>
          <a:bodyPr/>
          <a:lstStyle/>
          <a:p>
            <a:r>
              <a:rPr lang="en-US" dirty="0">
                <a:solidFill>
                  <a:schemeClr val="tx1"/>
                </a:solidFill>
              </a:rPr>
              <a:t>Start in </a:t>
            </a:r>
            <a:r>
              <a:rPr lang="en-US" b="1" dirty="0">
                <a:solidFill>
                  <a:schemeClr val="tx1"/>
                </a:solidFill>
              </a:rPr>
              <a:t>test mode 🧪</a:t>
            </a:r>
          </a:p>
        </p:txBody>
      </p:sp>
      <p:pic>
        <p:nvPicPr>
          <p:cNvPr id="18" name="Content Placeholder 17">
            <a:extLst>
              <a:ext uri="{FF2B5EF4-FFF2-40B4-BE49-F238E27FC236}">
                <a16:creationId xmlns:a16="http://schemas.microsoft.com/office/drawing/2014/main" id="{6DD3D5B3-6E85-8707-6437-0FFE3B109DA8}"/>
              </a:ext>
            </a:extLst>
          </p:cNvPr>
          <p:cNvPicPr>
            <a:picLocks noGrp="1" noChangeAspect="1"/>
          </p:cNvPicPr>
          <p:nvPr>
            <p:ph sz="quarter" idx="4"/>
          </p:nvPr>
        </p:nvPicPr>
        <p:blipFill>
          <a:blip r:embed="rId3"/>
          <a:stretch>
            <a:fillRect/>
          </a:stretch>
        </p:blipFill>
        <p:spPr>
          <a:xfrm>
            <a:off x="6856244" y="2633567"/>
            <a:ext cx="4754563" cy="3196933"/>
          </a:xfrm>
        </p:spPr>
      </p:pic>
      <p:pic>
        <p:nvPicPr>
          <p:cNvPr id="15" name="Content Placeholder 14">
            <a:extLst>
              <a:ext uri="{FF2B5EF4-FFF2-40B4-BE49-F238E27FC236}">
                <a16:creationId xmlns:a16="http://schemas.microsoft.com/office/drawing/2014/main" id="{EC4FCC92-6EC6-B2BC-D21A-6848AB2A431A}"/>
              </a:ext>
            </a:extLst>
          </p:cNvPr>
          <p:cNvPicPr>
            <a:picLocks noGrp="1" noChangeAspect="1"/>
          </p:cNvPicPr>
          <p:nvPr>
            <p:ph sz="half" idx="2"/>
          </p:nvPr>
        </p:nvPicPr>
        <p:blipFill>
          <a:blip r:embed="rId4"/>
          <a:stretch>
            <a:fillRect/>
          </a:stretch>
        </p:blipFill>
        <p:spPr>
          <a:xfrm>
            <a:off x="1023938" y="2633567"/>
            <a:ext cx="4754562" cy="3187252"/>
          </a:xfrm>
        </p:spPr>
      </p:pic>
      <p:sp>
        <p:nvSpPr>
          <p:cNvPr id="5" name="TextBox 4">
            <a:extLst>
              <a:ext uri="{FF2B5EF4-FFF2-40B4-BE49-F238E27FC236}">
                <a16:creationId xmlns:a16="http://schemas.microsoft.com/office/drawing/2014/main" id="{B70D9EA1-194F-19D6-7A62-0AF786DF3BA2}"/>
              </a:ext>
            </a:extLst>
          </p:cNvPr>
          <p:cNvSpPr txBox="1"/>
          <p:nvPr/>
        </p:nvSpPr>
        <p:spPr>
          <a:xfrm>
            <a:off x="581193" y="6119336"/>
            <a:ext cx="50626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In this walkthrough we will start in “lock mode” 🔒</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357891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BC53E6-D75E-CBA9-5D30-9387FDE7A0DC}"/>
              </a:ext>
            </a:extLst>
          </p:cNvPr>
          <p:cNvSpPr>
            <a:spLocks noGrp="1"/>
          </p:cNvSpPr>
          <p:nvPr>
            <p:ph type="title"/>
          </p:nvPr>
        </p:nvSpPr>
        <p:spPr/>
        <p:txBody>
          <a:bodyPr/>
          <a:lstStyle/>
          <a:p>
            <a:r>
              <a:rPr lang="en-US" dirty="0"/>
              <a:t>11) Edit Rules (</a:t>
            </a:r>
            <a:r>
              <a:rPr lang="en-US" dirty="0">
                <a:solidFill>
                  <a:schemeClr val="tx1"/>
                </a:solidFill>
              </a:rPr>
              <a:t>If started in </a:t>
            </a:r>
            <a:r>
              <a:rPr lang="en-US" b="1" dirty="0"/>
              <a:t>locked mode 🔒)</a:t>
            </a:r>
            <a:endParaRPr lang="en-US" dirty="0"/>
          </a:p>
        </p:txBody>
      </p:sp>
      <p:sp>
        <p:nvSpPr>
          <p:cNvPr id="17" name="Text Placeholder 16">
            <a:extLst>
              <a:ext uri="{FF2B5EF4-FFF2-40B4-BE49-F238E27FC236}">
                <a16:creationId xmlns:a16="http://schemas.microsoft.com/office/drawing/2014/main" id="{16E99370-36D8-89CB-7367-FDE1E7CB1638}"/>
              </a:ext>
            </a:extLst>
          </p:cNvPr>
          <p:cNvSpPr>
            <a:spLocks noGrp="1"/>
          </p:cNvSpPr>
          <p:nvPr>
            <p:ph type="body" idx="1"/>
          </p:nvPr>
        </p:nvSpPr>
        <p:spPr/>
        <p:txBody>
          <a:bodyPr/>
          <a:lstStyle/>
          <a:p>
            <a:r>
              <a:rPr lang="en-US" dirty="0">
                <a:solidFill>
                  <a:schemeClr val="tx1"/>
                </a:solidFill>
              </a:rPr>
              <a:t>Go to the “</a:t>
            </a:r>
            <a:r>
              <a:rPr lang="en-US" dirty="0">
                <a:solidFill>
                  <a:srgbClr val="00CC00"/>
                </a:solidFill>
              </a:rPr>
              <a:t>Rules</a:t>
            </a:r>
            <a:r>
              <a:rPr lang="en-US" dirty="0">
                <a:solidFill>
                  <a:schemeClr val="tx1"/>
                </a:solidFill>
              </a:rPr>
              <a:t>” tab</a:t>
            </a:r>
          </a:p>
        </p:txBody>
      </p:sp>
      <p:pic>
        <p:nvPicPr>
          <p:cNvPr id="14" name="Content Placeholder 13">
            <a:extLst>
              <a:ext uri="{FF2B5EF4-FFF2-40B4-BE49-F238E27FC236}">
                <a16:creationId xmlns:a16="http://schemas.microsoft.com/office/drawing/2014/main" id="{17FBC9C7-511F-130B-67BF-AAF0C3576EAE}"/>
              </a:ext>
            </a:extLst>
          </p:cNvPr>
          <p:cNvPicPr>
            <a:picLocks noGrp="1" noChangeAspect="1"/>
          </p:cNvPicPr>
          <p:nvPr>
            <p:ph sz="half" idx="2"/>
          </p:nvPr>
        </p:nvPicPr>
        <p:blipFill>
          <a:blip r:embed="rId3"/>
          <a:stretch>
            <a:fillRect/>
          </a:stretch>
        </p:blipFill>
        <p:spPr>
          <a:xfrm>
            <a:off x="561258" y="3107280"/>
            <a:ext cx="4754562" cy="2604409"/>
          </a:xfrm>
        </p:spPr>
      </p:pic>
      <p:sp>
        <p:nvSpPr>
          <p:cNvPr id="18" name="Text Placeholder 17">
            <a:extLst>
              <a:ext uri="{FF2B5EF4-FFF2-40B4-BE49-F238E27FC236}">
                <a16:creationId xmlns:a16="http://schemas.microsoft.com/office/drawing/2014/main" id="{F3FBDA13-50B7-396C-E54E-4981A952A50D}"/>
              </a:ext>
            </a:extLst>
          </p:cNvPr>
          <p:cNvSpPr>
            <a:spLocks noGrp="1"/>
          </p:cNvSpPr>
          <p:nvPr>
            <p:ph type="body" sz="quarter" idx="3"/>
          </p:nvPr>
        </p:nvSpPr>
        <p:spPr>
          <a:xfrm>
            <a:off x="6678651" y="2250892"/>
            <a:ext cx="4754562" cy="553373"/>
          </a:xfrm>
        </p:spPr>
        <p:txBody>
          <a:bodyPr wrap="none"/>
          <a:lstStyle/>
          <a:p>
            <a:pPr>
              <a:spcBef>
                <a:spcPts val="0"/>
              </a:spcBef>
            </a:pPr>
            <a:r>
              <a:rPr lang="en-US" dirty="0">
                <a:solidFill>
                  <a:schemeClr val="tx1"/>
                </a:solidFill>
              </a:rPr>
              <a:t>Change</a:t>
            </a:r>
            <a:r>
              <a:rPr lang="en-US" dirty="0"/>
              <a:t> </a:t>
            </a:r>
            <a:r>
              <a:rPr lang="en-US" dirty="0">
                <a:solidFill>
                  <a:schemeClr val="tx1"/>
                </a:solidFill>
              </a:rPr>
              <a:t>read and write values to “</a:t>
            </a:r>
            <a:r>
              <a:rPr lang="en-US" dirty="0">
                <a:solidFill>
                  <a:srgbClr val="FF0000"/>
                </a:solidFill>
              </a:rPr>
              <a:t>true</a:t>
            </a:r>
            <a:r>
              <a:rPr lang="en-US" dirty="0">
                <a:solidFill>
                  <a:schemeClr val="tx1"/>
                </a:solidFill>
              </a:rPr>
              <a:t>”</a:t>
            </a:r>
          </a:p>
          <a:p>
            <a:pPr>
              <a:spcBef>
                <a:spcPts val="0"/>
              </a:spcBef>
            </a:pPr>
            <a:r>
              <a:rPr lang="en-US" dirty="0">
                <a:solidFill>
                  <a:schemeClr val="tx1"/>
                </a:solidFill>
              </a:rPr>
              <a:t>and then </a:t>
            </a:r>
            <a:r>
              <a:rPr lang="en-US" dirty="0">
                <a:solidFill>
                  <a:srgbClr val="0070C0"/>
                </a:solidFill>
              </a:rPr>
              <a:t>click</a:t>
            </a:r>
            <a:r>
              <a:rPr lang="en-US" dirty="0">
                <a:solidFill>
                  <a:schemeClr val="tx1"/>
                </a:solidFill>
              </a:rPr>
              <a:t> “</a:t>
            </a:r>
            <a:r>
              <a:rPr lang="en-US" dirty="0">
                <a:solidFill>
                  <a:srgbClr val="0070C0"/>
                </a:solidFill>
              </a:rPr>
              <a:t>Publish</a:t>
            </a:r>
            <a:r>
              <a:rPr lang="en-US" dirty="0">
                <a:solidFill>
                  <a:schemeClr val="tx1"/>
                </a:solidFill>
              </a:rPr>
              <a:t>”</a:t>
            </a:r>
          </a:p>
        </p:txBody>
      </p:sp>
      <p:pic>
        <p:nvPicPr>
          <p:cNvPr id="15" name="Picture 14">
            <a:extLst>
              <a:ext uri="{FF2B5EF4-FFF2-40B4-BE49-F238E27FC236}">
                <a16:creationId xmlns:a16="http://schemas.microsoft.com/office/drawing/2014/main" id="{24433A4D-BD8A-DD83-7F97-265DC48C0053}"/>
              </a:ext>
            </a:extLst>
          </p:cNvPr>
          <p:cNvPicPr>
            <a:picLocks noChangeAspect="1"/>
          </p:cNvPicPr>
          <p:nvPr/>
        </p:nvPicPr>
        <p:blipFill rotWithShape="1">
          <a:blip r:embed="rId4"/>
          <a:srcRect l="22013" t="54731" r="32202" b="38772"/>
          <a:stretch/>
        </p:blipFill>
        <p:spPr>
          <a:xfrm>
            <a:off x="1924088" y="3152126"/>
            <a:ext cx="901661" cy="107584"/>
          </a:xfrm>
          <a:prstGeom prst="rect">
            <a:avLst/>
          </a:prstGeom>
        </p:spPr>
      </p:pic>
      <p:sp>
        <p:nvSpPr>
          <p:cNvPr id="16" name="Rectangle: Rounded Corners 15">
            <a:extLst>
              <a:ext uri="{FF2B5EF4-FFF2-40B4-BE49-F238E27FC236}">
                <a16:creationId xmlns:a16="http://schemas.microsoft.com/office/drawing/2014/main" id="{1CCAD275-627E-F956-78A1-5B4F1C8A1A17}"/>
              </a:ext>
            </a:extLst>
          </p:cNvPr>
          <p:cNvSpPr/>
          <p:nvPr/>
        </p:nvSpPr>
        <p:spPr>
          <a:xfrm>
            <a:off x="2241866" y="3607003"/>
            <a:ext cx="254554" cy="208972"/>
          </a:xfrm>
          <a:prstGeom prst="roundRect">
            <a:avLst/>
          </a:prstGeom>
          <a:noFill/>
          <a:ln w="28575">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Gill Sans MT" panose="020B0502020104020203"/>
              <a:ea typeface="+mn-ea"/>
              <a:cs typeface="+mn-cs"/>
            </a:endParaRPr>
          </a:p>
        </p:txBody>
      </p:sp>
      <p:grpSp>
        <p:nvGrpSpPr>
          <p:cNvPr id="38" name="Group 37">
            <a:extLst>
              <a:ext uri="{FF2B5EF4-FFF2-40B4-BE49-F238E27FC236}">
                <a16:creationId xmlns:a16="http://schemas.microsoft.com/office/drawing/2014/main" id="{9C89D210-3457-DCF9-16CE-B3C23DF36977}"/>
              </a:ext>
            </a:extLst>
          </p:cNvPr>
          <p:cNvGrpSpPr/>
          <p:nvPr/>
        </p:nvGrpSpPr>
        <p:grpSpPr>
          <a:xfrm>
            <a:off x="6678809" y="3101133"/>
            <a:ext cx="4754563" cy="1743917"/>
            <a:chOff x="5991046" y="3447391"/>
            <a:chExt cx="4754563" cy="1743917"/>
          </a:xfrm>
        </p:grpSpPr>
        <p:pic>
          <p:nvPicPr>
            <p:cNvPr id="37" name="Content Placeholder 24">
              <a:extLst>
                <a:ext uri="{FF2B5EF4-FFF2-40B4-BE49-F238E27FC236}">
                  <a16:creationId xmlns:a16="http://schemas.microsoft.com/office/drawing/2014/main" id="{9B04D599-A58E-D364-27D5-79F4D2752A23}"/>
                </a:ext>
              </a:extLst>
            </p:cNvPr>
            <p:cNvPicPr>
              <a:picLocks noChangeAspect="1"/>
            </p:cNvPicPr>
            <p:nvPr/>
          </p:nvPicPr>
          <p:blipFill rotWithShape="1">
            <a:blip r:embed="rId5"/>
            <a:srcRect b="26756"/>
            <a:stretch/>
          </p:blipFill>
          <p:spPr>
            <a:xfrm>
              <a:off x="5991046" y="3447391"/>
              <a:ext cx="4754563" cy="1743917"/>
            </a:xfrm>
            <a:prstGeom prst="rect">
              <a:avLst/>
            </a:prstGeom>
          </p:spPr>
        </p:pic>
        <p:sp>
          <p:nvSpPr>
            <p:cNvPr id="26" name="Right Brace 25">
              <a:extLst>
                <a:ext uri="{FF2B5EF4-FFF2-40B4-BE49-F238E27FC236}">
                  <a16:creationId xmlns:a16="http://schemas.microsoft.com/office/drawing/2014/main" id="{24489628-2FE3-9607-F5FC-AEB0FCE6C842}"/>
                </a:ext>
              </a:extLst>
            </p:cNvPr>
            <p:cNvSpPr/>
            <p:nvPr/>
          </p:nvSpPr>
          <p:spPr>
            <a:xfrm>
              <a:off x="7613650" y="4521200"/>
              <a:ext cx="133350" cy="3492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cxnSp>
          <p:nvCxnSpPr>
            <p:cNvPr id="27" name="Straight Arrow Connector 26">
              <a:extLst>
                <a:ext uri="{FF2B5EF4-FFF2-40B4-BE49-F238E27FC236}">
                  <a16:creationId xmlns:a16="http://schemas.microsoft.com/office/drawing/2014/main" id="{3F5F8F72-9D2B-8A06-5709-C0FD901B1235}"/>
                </a:ext>
              </a:extLst>
            </p:cNvPr>
            <p:cNvCxnSpPr>
              <a:cxnSpLocks/>
            </p:cNvCxnSpPr>
            <p:nvPr/>
          </p:nvCxnSpPr>
          <p:spPr>
            <a:xfrm flipH="1">
              <a:off x="7829550" y="4692967"/>
              <a:ext cx="3683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EC7001F-2767-A679-8F5E-62763FCD7BFB}"/>
                </a:ext>
              </a:extLst>
            </p:cNvPr>
            <p:cNvSpPr/>
            <p:nvPr/>
          </p:nvSpPr>
          <p:spPr>
            <a:xfrm>
              <a:off x="7486650" y="3481029"/>
              <a:ext cx="654050" cy="306929"/>
            </a:xfrm>
            <a:prstGeom prst="round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Gill Sans MT" panose="020B0502020104020203"/>
                <a:ea typeface="+mn-ea"/>
                <a:cs typeface="+mn-cs"/>
              </a:endParaRPr>
            </a:p>
          </p:txBody>
        </p:sp>
        <p:cxnSp>
          <p:nvCxnSpPr>
            <p:cNvPr id="30" name="Straight Arrow Connector 29">
              <a:extLst>
                <a:ext uri="{FF2B5EF4-FFF2-40B4-BE49-F238E27FC236}">
                  <a16:creationId xmlns:a16="http://schemas.microsoft.com/office/drawing/2014/main" id="{5FBF3BE0-A522-DF81-8038-56C5F299F68C}"/>
                </a:ext>
              </a:extLst>
            </p:cNvPr>
            <p:cNvCxnSpPr>
              <a:cxnSpLocks/>
            </p:cNvCxnSpPr>
            <p:nvPr/>
          </p:nvCxnSpPr>
          <p:spPr>
            <a:xfrm>
              <a:off x="7112000" y="3642954"/>
              <a:ext cx="3175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EA6802D0-4FD6-C94A-BE8B-F9B8C7A6CD79}"/>
              </a:ext>
            </a:extLst>
          </p:cNvPr>
          <p:cNvSpPr txBox="1"/>
          <p:nvPr/>
        </p:nvSpPr>
        <p:spPr>
          <a:xfrm>
            <a:off x="6678650" y="5065188"/>
            <a:ext cx="4754563" cy="64650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 You will get a prompt: </a:t>
            </a:r>
            <a:r>
              <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a:t>
            </a:r>
            <a:r>
              <a:rPr kumimoji="0" lang="en-US" sz="1200" b="0" i="0" u="none" strike="noStrike" kern="1200" cap="none" spc="0" normalizeH="0" baseline="0" noProof="0" dirty="0">
                <a:ln>
                  <a:noFill/>
                </a:ln>
                <a:solidFill>
                  <a:prstClr val="black"/>
                </a:solidFill>
                <a:effectLst/>
                <a:highlight>
                  <a:srgbClr val="FFFF00"/>
                </a:highlight>
                <a:uLnTx/>
                <a:uFillTx/>
                <a:latin typeface="Roboto" panose="02000000000000000000" pitchFamily="2" charset="0"/>
                <a:ea typeface="+mn-ea"/>
                <a:cs typeface="+mn-cs"/>
              </a:rPr>
              <a:t>security rules are defined as public,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Roboto" panose="02000000000000000000" pitchFamily="2" charset="0"/>
                <a:ea typeface="+mn-ea"/>
                <a:cs typeface="+mn-cs"/>
              </a:rPr>
              <a:t>so anyone can steal, modify, or delete data in your database</a:t>
            </a:r>
            <a:r>
              <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Because this is just a proof of concept this can be ignored.</a:t>
            </a:r>
          </a:p>
        </p:txBody>
      </p:sp>
      <p:sp>
        <p:nvSpPr>
          <p:cNvPr id="3" name="TextBox 2">
            <a:extLst>
              <a:ext uri="{FF2B5EF4-FFF2-40B4-BE49-F238E27FC236}">
                <a16:creationId xmlns:a16="http://schemas.microsoft.com/office/drawing/2014/main" id="{697BAACF-C502-1A6E-80FF-621F45EBB8BC}"/>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
        <p:nvSpPr>
          <p:cNvPr id="4" name="Arrow: Right 3">
            <a:extLst>
              <a:ext uri="{FF2B5EF4-FFF2-40B4-BE49-F238E27FC236}">
                <a16:creationId xmlns:a16="http://schemas.microsoft.com/office/drawing/2014/main" id="{95A14761-CC25-13A3-415A-BB09DDB75F98}"/>
              </a:ext>
            </a:extLst>
          </p:cNvPr>
          <p:cNvSpPr/>
          <p:nvPr/>
        </p:nvSpPr>
        <p:spPr>
          <a:xfrm>
            <a:off x="5740400" y="4049326"/>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00717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66991C7A-6A7F-FDF3-07E4-AA854DEE36B7}"/>
              </a:ext>
            </a:extLst>
          </p:cNvPr>
          <p:cNvSpPr/>
          <p:nvPr/>
        </p:nvSpPr>
        <p:spPr>
          <a:xfrm>
            <a:off x="5816600" y="4222750"/>
            <a:ext cx="6026150" cy="2050034"/>
          </a:xfrm>
          <a:prstGeom prst="roundRect">
            <a:avLst/>
          </a:prstGeom>
          <a:ln w="38100">
            <a:solidFill>
              <a:srgbClr val="ED8428"/>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7" name="Title 6">
            <a:extLst>
              <a:ext uri="{FF2B5EF4-FFF2-40B4-BE49-F238E27FC236}">
                <a16:creationId xmlns:a16="http://schemas.microsoft.com/office/drawing/2014/main" id="{E5557DF2-6278-56AB-9317-CBAC4BAEC907}"/>
              </a:ext>
            </a:extLst>
          </p:cNvPr>
          <p:cNvSpPr>
            <a:spLocks noGrp="1"/>
          </p:cNvSpPr>
          <p:nvPr>
            <p:ph type="title"/>
          </p:nvPr>
        </p:nvSpPr>
        <p:spPr>
          <a:xfrm>
            <a:off x="1024128" y="585216"/>
            <a:ext cx="10710672" cy="1499616"/>
          </a:xfrm>
        </p:spPr>
        <p:txBody>
          <a:bodyPr anchor="ctr"/>
          <a:lstStyle/>
          <a:p>
            <a:r>
              <a:rPr lang="en-US" dirty="0"/>
              <a:t>12) Project settings ➡️Add Firebase to App</a:t>
            </a:r>
          </a:p>
        </p:txBody>
      </p:sp>
      <p:grpSp>
        <p:nvGrpSpPr>
          <p:cNvPr id="26" name="Group 25">
            <a:extLst>
              <a:ext uri="{FF2B5EF4-FFF2-40B4-BE49-F238E27FC236}">
                <a16:creationId xmlns:a16="http://schemas.microsoft.com/office/drawing/2014/main" id="{E075FDEC-DD1C-3155-C5A3-C885C300FD5D}"/>
              </a:ext>
            </a:extLst>
          </p:cNvPr>
          <p:cNvGrpSpPr/>
          <p:nvPr/>
        </p:nvGrpSpPr>
        <p:grpSpPr>
          <a:xfrm>
            <a:off x="1024128" y="1951512"/>
            <a:ext cx="4029637" cy="1171739"/>
            <a:chOff x="1386400" y="3711493"/>
            <a:chExt cx="4029637" cy="1171739"/>
          </a:xfrm>
        </p:grpSpPr>
        <p:pic>
          <p:nvPicPr>
            <p:cNvPr id="25" name="Content Placeholder 11">
              <a:extLst>
                <a:ext uri="{FF2B5EF4-FFF2-40B4-BE49-F238E27FC236}">
                  <a16:creationId xmlns:a16="http://schemas.microsoft.com/office/drawing/2014/main" id="{57244218-7374-80E4-1015-36AE0DD6F5D6}"/>
                </a:ext>
              </a:extLst>
            </p:cNvPr>
            <p:cNvPicPr>
              <a:picLocks noChangeAspect="1"/>
            </p:cNvPicPr>
            <p:nvPr/>
          </p:nvPicPr>
          <p:blipFill>
            <a:blip r:embed="rId2"/>
            <a:stretch>
              <a:fillRect/>
            </a:stretch>
          </p:blipFill>
          <p:spPr>
            <a:xfrm>
              <a:off x="1386400" y="3711493"/>
              <a:ext cx="4029637" cy="1171739"/>
            </a:xfrm>
            <a:prstGeom prst="rect">
              <a:avLst/>
            </a:prstGeom>
          </p:spPr>
        </p:pic>
        <p:sp>
          <p:nvSpPr>
            <p:cNvPr id="13" name="Oval 12">
              <a:extLst>
                <a:ext uri="{FF2B5EF4-FFF2-40B4-BE49-F238E27FC236}">
                  <a16:creationId xmlns:a16="http://schemas.microsoft.com/office/drawing/2014/main" id="{34ACF1B7-7F4A-639D-A495-11162E2392FB}"/>
                </a:ext>
              </a:extLst>
            </p:cNvPr>
            <p:cNvSpPr/>
            <p:nvPr/>
          </p:nvSpPr>
          <p:spPr>
            <a:xfrm>
              <a:off x="3401218" y="3736893"/>
              <a:ext cx="238207" cy="238207"/>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15" name="Straight Arrow Connector 14">
              <a:extLst>
                <a:ext uri="{FF2B5EF4-FFF2-40B4-BE49-F238E27FC236}">
                  <a16:creationId xmlns:a16="http://schemas.microsoft.com/office/drawing/2014/main" id="{57C25F04-B323-AE27-64EC-C463403BC422}"/>
                </a:ext>
              </a:extLst>
            </p:cNvPr>
            <p:cNvCxnSpPr>
              <a:cxnSpLocks/>
            </p:cNvCxnSpPr>
            <p:nvPr/>
          </p:nvCxnSpPr>
          <p:spPr>
            <a:xfrm flipH="1">
              <a:off x="5003800" y="3943350"/>
              <a:ext cx="361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21ACD77-FB8B-9579-F080-D66DE5BBA3BE}"/>
                </a:ext>
              </a:extLst>
            </p:cNvPr>
            <p:cNvSpPr/>
            <p:nvPr/>
          </p:nvSpPr>
          <p:spPr>
            <a:xfrm>
              <a:off x="3860800" y="3816350"/>
              <a:ext cx="1041400" cy="238184"/>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5" name="Content Placeholder 30">
            <a:extLst>
              <a:ext uri="{FF2B5EF4-FFF2-40B4-BE49-F238E27FC236}">
                <a16:creationId xmlns:a16="http://schemas.microsoft.com/office/drawing/2014/main" id="{48EA5578-FE73-C204-0EB5-5CBB41C80BB9}"/>
              </a:ext>
            </a:extLst>
          </p:cNvPr>
          <p:cNvSpPr>
            <a:spLocks noGrp="1"/>
          </p:cNvSpPr>
          <p:nvPr>
            <p:ph sz="half" idx="1"/>
          </p:nvPr>
        </p:nvSpPr>
        <p:spPr>
          <a:xfrm>
            <a:off x="5930063" y="2183369"/>
            <a:ext cx="5804737" cy="1783235"/>
          </a:xfrm>
        </p:spPr>
        <p:txBody>
          <a:bodyPr/>
          <a:lstStyle/>
          <a:p>
            <a:pPr marL="342900" indent="-342900">
              <a:buClr>
                <a:schemeClr val="tx1"/>
              </a:buClr>
              <a:buFont typeface="+mj-lt"/>
              <a:buAutoNum type="arabicPeriod"/>
            </a:pPr>
            <a:r>
              <a:rPr lang="en-US" dirty="0"/>
              <a:t>Project Overview: </a:t>
            </a:r>
            <a:r>
              <a:rPr lang="en-US" dirty="0">
                <a:solidFill>
                  <a:srgbClr val="00B050"/>
                </a:solidFill>
              </a:rPr>
              <a:t>Click</a:t>
            </a:r>
            <a:r>
              <a:rPr lang="en-US" dirty="0"/>
              <a:t> the “</a:t>
            </a:r>
            <a:r>
              <a:rPr lang="en-US" dirty="0">
                <a:solidFill>
                  <a:srgbClr val="00B050"/>
                </a:solidFill>
              </a:rPr>
              <a:t>gear</a:t>
            </a:r>
            <a:r>
              <a:rPr lang="en-US" dirty="0"/>
              <a:t>” icon</a:t>
            </a:r>
          </a:p>
          <a:p>
            <a:pPr marL="666900" lvl="1" indent="-342900">
              <a:buClr>
                <a:schemeClr val="tx1"/>
              </a:buClr>
              <a:buFont typeface="+mj-lt"/>
              <a:buAutoNum type="arabicPeriod"/>
            </a:pPr>
            <a:r>
              <a:rPr lang="en-US" dirty="0"/>
              <a:t>Click “</a:t>
            </a:r>
            <a:r>
              <a:rPr lang="en-US" dirty="0">
                <a:solidFill>
                  <a:srgbClr val="00B050"/>
                </a:solidFill>
              </a:rPr>
              <a:t>Project settings</a:t>
            </a:r>
            <a:r>
              <a:rPr lang="en-US" dirty="0"/>
              <a:t>”</a:t>
            </a:r>
          </a:p>
          <a:p>
            <a:pPr marL="342900" indent="-342900">
              <a:buClr>
                <a:schemeClr val="tx1"/>
              </a:buClr>
              <a:buFont typeface="+mj-lt"/>
              <a:buAutoNum type="arabicPeriod"/>
            </a:pPr>
            <a:r>
              <a:rPr lang="en-US" dirty="0">
                <a:solidFill>
                  <a:srgbClr val="FF0000"/>
                </a:solidFill>
              </a:rPr>
              <a:t>Scroll</a:t>
            </a:r>
            <a:r>
              <a:rPr lang="en-US" dirty="0"/>
              <a:t> to the bottom of the “</a:t>
            </a:r>
            <a:r>
              <a:rPr lang="en-US" dirty="0">
                <a:solidFill>
                  <a:srgbClr val="FF0000"/>
                </a:solidFill>
              </a:rPr>
              <a:t>Project settings</a:t>
            </a:r>
            <a:r>
              <a:rPr lang="en-US" dirty="0"/>
              <a:t>” page</a:t>
            </a:r>
          </a:p>
          <a:p>
            <a:pPr marL="666900" lvl="1" indent="-342900">
              <a:buClr>
                <a:schemeClr val="tx1"/>
              </a:buClr>
              <a:buFont typeface="+mj-lt"/>
              <a:buAutoNum type="arabicPeriod"/>
            </a:pPr>
            <a:r>
              <a:rPr lang="en-US" dirty="0"/>
              <a:t>Select the </a:t>
            </a:r>
            <a:r>
              <a:rPr lang="en-US" dirty="0">
                <a:solidFill>
                  <a:schemeClr val="accent1"/>
                </a:solidFill>
              </a:rPr>
              <a:t>type of app you’d like to integrate with</a:t>
            </a:r>
          </a:p>
        </p:txBody>
      </p:sp>
      <p:grpSp>
        <p:nvGrpSpPr>
          <p:cNvPr id="16" name="Group 15">
            <a:extLst>
              <a:ext uri="{FF2B5EF4-FFF2-40B4-BE49-F238E27FC236}">
                <a16:creationId xmlns:a16="http://schemas.microsoft.com/office/drawing/2014/main" id="{723ACA40-869F-56A2-6E51-268FA6218F38}"/>
              </a:ext>
            </a:extLst>
          </p:cNvPr>
          <p:cNvGrpSpPr/>
          <p:nvPr/>
        </p:nvGrpSpPr>
        <p:grpSpPr>
          <a:xfrm>
            <a:off x="5930063" y="4351420"/>
            <a:ext cx="5804737" cy="1783235"/>
            <a:chOff x="5930063" y="4144963"/>
            <a:chExt cx="5804737" cy="1783235"/>
          </a:xfrm>
        </p:grpSpPr>
        <p:pic>
          <p:nvPicPr>
            <p:cNvPr id="8" name="Picture 7">
              <a:extLst>
                <a:ext uri="{FF2B5EF4-FFF2-40B4-BE49-F238E27FC236}">
                  <a16:creationId xmlns:a16="http://schemas.microsoft.com/office/drawing/2014/main" id="{CFDEE3C3-39E9-9912-D556-F906E81BA1DC}"/>
                </a:ext>
              </a:extLst>
            </p:cNvPr>
            <p:cNvPicPr>
              <a:picLocks noChangeAspect="1"/>
            </p:cNvPicPr>
            <p:nvPr/>
          </p:nvPicPr>
          <p:blipFill>
            <a:blip r:embed="rId3"/>
            <a:stretch>
              <a:fillRect/>
            </a:stretch>
          </p:blipFill>
          <p:spPr>
            <a:xfrm>
              <a:off x="5930063" y="4144963"/>
              <a:ext cx="5804737" cy="1783235"/>
            </a:xfrm>
            <a:prstGeom prst="rect">
              <a:avLst/>
            </a:prstGeom>
          </p:spPr>
        </p:pic>
        <p:sp>
          <p:nvSpPr>
            <p:cNvPr id="9" name="TextBox 8">
              <a:extLst>
                <a:ext uri="{FF2B5EF4-FFF2-40B4-BE49-F238E27FC236}">
                  <a16:creationId xmlns:a16="http://schemas.microsoft.com/office/drawing/2014/main" id="{5415C8FF-5AC3-0F58-9A47-79C9B257FDBB}"/>
                </a:ext>
              </a:extLst>
            </p:cNvPr>
            <p:cNvSpPr txBox="1"/>
            <p:nvPr/>
          </p:nvSpPr>
          <p:spPr>
            <a:xfrm>
              <a:off x="8502231" y="5266824"/>
              <a:ext cx="5629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Apple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iOS</a:t>
              </a:r>
            </a:p>
          </p:txBody>
        </p:sp>
        <p:sp>
          <p:nvSpPr>
            <p:cNvPr id="10" name="TextBox 9">
              <a:extLst>
                <a:ext uri="{FF2B5EF4-FFF2-40B4-BE49-F238E27FC236}">
                  <a16:creationId xmlns:a16="http://schemas.microsoft.com/office/drawing/2014/main" id="{C70F719B-C9AF-27BC-610D-330671C8EE70}"/>
                </a:ext>
              </a:extLst>
            </p:cNvPr>
            <p:cNvSpPr txBox="1"/>
            <p:nvPr/>
          </p:nvSpPr>
          <p:spPr>
            <a:xfrm>
              <a:off x="8890181" y="4658591"/>
              <a:ext cx="74015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Android</a:t>
              </a:r>
            </a:p>
          </p:txBody>
        </p:sp>
        <p:sp>
          <p:nvSpPr>
            <p:cNvPr id="11" name="TextBox 10">
              <a:extLst>
                <a:ext uri="{FF2B5EF4-FFF2-40B4-BE49-F238E27FC236}">
                  <a16:creationId xmlns:a16="http://schemas.microsoft.com/office/drawing/2014/main" id="{562CBF78-7F54-EF05-BFA5-F9B5B5325D7C}"/>
                </a:ext>
              </a:extLst>
            </p:cNvPr>
            <p:cNvSpPr txBox="1"/>
            <p:nvPr/>
          </p:nvSpPr>
          <p:spPr>
            <a:xfrm>
              <a:off x="9433487" y="5266823"/>
              <a:ext cx="4976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Web</a:t>
              </a:r>
            </a:p>
          </p:txBody>
        </p:sp>
        <p:sp>
          <p:nvSpPr>
            <p:cNvPr id="12" name="TextBox 11">
              <a:extLst>
                <a:ext uri="{FF2B5EF4-FFF2-40B4-BE49-F238E27FC236}">
                  <a16:creationId xmlns:a16="http://schemas.microsoft.com/office/drawing/2014/main" id="{B390D4F4-B09D-0753-6C07-A6E5ED470211}"/>
                </a:ext>
              </a:extLst>
            </p:cNvPr>
            <p:cNvSpPr txBox="1"/>
            <p:nvPr/>
          </p:nvSpPr>
          <p:spPr>
            <a:xfrm>
              <a:off x="9857159" y="4519909"/>
              <a:ext cx="84632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Unity </a:t>
              </a:r>
              <a:r>
                <a:rPr kumimoji="0" lang="en-US" sz="1000" b="0" i="0" u="none" strike="noStrike" kern="1200" cap="none" spc="0" normalizeH="0" baseline="0" noProof="0" dirty="0">
                  <a:ln>
                    <a:noFill/>
                  </a:ln>
                  <a:solidFill>
                    <a:srgbClr val="ED8428"/>
                  </a:solidFill>
                  <a:effectLst/>
                  <a:uLnTx/>
                  <a:uFillTx/>
                  <a:latin typeface="Gill Sans MT" panose="020B0502020104020203"/>
                  <a:ea typeface="+mn-ea"/>
                  <a:cs typeface="+mn-cs"/>
                </a:rPr>
                <a:t>(game dev)</a:t>
              </a:r>
              <a:endPar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endParaRPr>
            </a:p>
          </p:txBody>
        </p:sp>
        <p:sp>
          <p:nvSpPr>
            <p:cNvPr id="14" name="TextBox 13">
              <a:extLst>
                <a:ext uri="{FF2B5EF4-FFF2-40B4-BE49-F238E27FC236}">
                  <a16:creationId xmlns:a16="http://schemas.microsoft.com/office/drawing/2014/main" id="{3FE31028-FBBB-6340-E188-828D656EF1C2}"/>
                </a:ext>
              </a:extLst>
            </p:cNvPr>
            <p:cNvSpPr txBox="1"/>
            <p:nvPr/>
          </p:nvSpPr>
          <p:spPr>
            <a:xfrm>
              <a:off x="9973237" y="5266823"/>
              <a:ext cx="1503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Flutter</a:t>
              </a:r>
              <a:endParaRPr kumimoji="0" lang="en-US" sz="1100" b="0" i="0" u="none" strike="noStrike" kern="1200" cap="none" spc="0" normalizeH="0" baseline="0" noProof="0" dirty="0">
                <a:ln>
                  <a:noFill/>
                </a:ln>
                <a:solidFill>
                  <a:srgbClr val="ED8428"/>
                </a:solidFill>
                <a:effectLst/>
                <a:uLnTx/>
                <a:uFillTx/>
                <a:latin typeface="Gill Sans MT" panose="020B05020201040202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D8428"/>
                  </a:solidFill>
                  <a:effectLst/>
                  <a:uLnTx/>
                  <a:uFillTx/>
                  <a:latin typeface="Gill Sans MT" panose="020B0502020104020203"/>
                  <a:ea typeface="+mn-ea"/>
                  <a:cs typeface="+mn-cs"/>
                </a:rPr>
                <a:t>(</a:t>
              </a:r>
              <a:r>
                <a:rPr kumimoji="0" lang="en-US" sz="800" b="0" i="0" u="none" strike="noStrike" kern="1200" cap="none" spc="0" normalizeH="0" baseline="0" noProof="0" dirty="0">
                  <a:ln>
                    <a:noFill/>
                  </a:ln>
                  <a:solidFill>
                    <a:srgbClr val="ED8428"/>
                  </a:solidFill>
                  <a:effectLst/>
                  <a:uLnTx/>
                  <a:uFillTx/>
                  <a:latin typeface="Roboto" panose="02000000000000000000" pitchFamily="2" charset="0"/>
                  <a:ea typeface="+mn-ea"/>
                  <a:cs typeface="+mn-cs"/>
                </a:rPr>
                <a:t>cross platform applications)</a:t>
              </a:r>
              <a:endParaRPr kumimoji="0" lang="en-US" sz="800" b="0" i="0" u="none" strike="noStrike" kern="1200" cap="none" spc="0" normalizeH="0" baseline="0" noProof="0" dirty="0">
                <a:ln>
                  <a:noFill/>
                </a:ln>
                <a:solidFill>
                  <a:srgbClr val="ED8428"/>
                </a:solidFill>
                <a:effectLst/>
                <a:uLnTx/>
                <a:uFillTx/>
                <a:latin typeface="Gill Sans MT" panose="020B0502020104020203"/>
                <a:ea typeface="+mn-ea"/>
                <a:cs typeface="+mn-cs"/>
              </a:endParaRPr>
            </a:p>
          </p:txBody>
        </p:sp>
      </p:grpSp>
      <p:grpSp>
        <p:nvGrpSpPr>
          <p:cNvPr id="27" name="Group 26">
            <a:extLst>
              <a:ext uri="{FF2B5EF4-FFF2-40B4-BE49-F238E27FC236}">
                <a16:creationId xmlns:a16="http://schemas.microsoft.com/office/drawing/2014/main" id="{C35B585F-792B-515C-7E41-1ABA8376ADF7}"/>
              </a:ext>
            </a:extLst>
          </p:cNvPr>
          <p:cNvGrpSpPr/>
          <p:nvPr/>
        </p:nvGrpSpPr>
        <p:grpSpPr>
          <a:xfrm>
            <a:off x="1024128" y="3213531"/>
            <a:ext cx="4029637" cy="3275137"/>
            <a:chOff x="1024128" y="3213531"/>
            <a:chExt cx="4029637" cy="3275137"/>
          </a:xfrm>
        </p:grpSpPr>
        <p:grpSp>
          <p:nvGrpSpPr>
            <p:cNvPr id="30" name="Group 29">
              <a:extLst>
                <a:ext uri="{FF2B5EF4-FFF2-40B4-BE49-F238E27FC236}">
                  <a16:creationId xmlns:a16="http://schemas.microsoft.com/office/drawing/2014/main" id="{FDDF55F7-93B2-5103-7926-82326BDB916D}"/>
                </a:ext>
              </a:extLst>
            </p:cNvPr>
            <p:cNvGrpSpPr/>
            <p:nvPr/>
          </p:nvGrpSpPr>
          <p:grpSpPr>
            <a:xfrm>
              <a:off x="1024128" y="3213531"/>
              <a:ext cx="4029637" cy="3275137"/>
              <a:chOff x="6103938" y="2365198"/>
              <a:chExt cx="4754562" cy="3864329"/>
            </a:xfrm>
          </p:grpSpPr>
          <p:pic>
            <p:nvPicPr>
              <p:cNvPr id="29" name="Content Placeholder 20">
                <a:extLst>
                  <a:ext uri="{FF2B5EF4-FFF2-40B4-BE49-F238E27FC236}">
                    <a16:creationId xmlns:a16="http://schemas.microsoft.com/office/drawing/2014/main" id="{A2B53F88-D269-326B-DFEF-705EB64E2B83}"/>
                  </a:ext>
                </a:extLst>
              </p:cNvPr>
              <p:cNvPicPr>
                <a:picLocks noChangeAspect="1"/>
              </p:cNvPicPr>
              <p:nvPr/>
            </p:nvPicPr>
            <p:blipFill>
              <a:blip r:embed="rId4"/>
              <a:stretch>
                <a:fillRect/>
              </a:stretch>
            </p:blipFill>
            <p:spPr>
              <a:xfrm>
                <a:off x="6103938" y="2365198"/>
                <a:ext cx="4754562" cy="3864329"/>
              </a:xfrm>
              <a:prstGeom prst="rect">
                <a:avLst/>
              </a:prstGeom>
            </p:spPr>
          </p:pic>
          <p:sp>
            <p:nvSpPr>
              <p:cNvPr id="22" name="Rectangle: Rounded Corners 21">
                <a:extLst>
                  <a:ext uri="{FF2B5EF4-FFF2-40B4-BE49-F238E27FC236}">
                    <a16:creationId xmlns:a16="http://schemas.microsoft.com/office/drawing/2014/main" id="{860EC873-4204-0BF0-9703-6D220F724827}"/>
                  </a:ext>
                </a:extLst>
              </p:cNvPr>
              <p:cNvSpPr/>
              <p:nvPr/>
            </p:nvSpPr>
            <p:spPr>
              <a:xfrm>
                <a:off x="7118350" y="4883232"/>
                <a:ext cx="3416300" cy="128896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8428"/>
                  </a:solidFill>
                  <a:effectLst/>
                  <a:uLnTx/>
                  <a:uFillTx/>
                  <a:latin typeface="Gill Sans MT" panose="020B0502020104020203"/>
                  <a:ea typeface="+mn-ea"/>
                  <a:cs typeface="+mn-cs"/>
                </a:endParaRPr>
              </a:p>
            </p:txBody>
          </p:sp>
        </p:grpSp>
        <p:sp>
          <p:nvSpPr>
            <p:cNvPr id="20" name="Rectangle: Rounded Corners 19">
              <a:extLst>
                <a:ext uri="{FF2B5EF4-FFF2-40B4-BE49-F238E27FC236}">
                  <a16:creationId xmlns:a16="http://schemas.microsoft.com/office/drawing/2014/main" id="{23640FF7-F4EB-9F9B-9CA7-5EAE22B11059}"/>
                </a:ext>
              </a:extLst>
            </p:cNvPr>
            <p:cNvSpPr/>
            <p:nvPr/>
          </p:nvSpPr>
          <p:spPr>
            <a:xfrm>
              <a:off x="1883873" y="3340100"/>
              <a:ext cx="922827" cy="2159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23" name="Straight Arrow Connector 22">
              <a:extLst>
                <a:ext uri="{FF2B5EF4-FFF2-40B4-BE49-F238E27FC236}">
                  <a16:creationId xmlns:a16="http://schemas.microsoft.com/office/drawing/2014/main" id="{8E504136-05EA-92E4-0896-603BAAFBD1BD}"/>
                </a:ext>
              </a:extLst>
            </p:cNvPr>
            <p:cNvCxnSpPr/>
            <p:nvPr/>
          </p:nvCxnSpPr>
          <p:spPr>
            <a:xfrm>
              <a:off x="1894496" y="3556000"/>
              <a:ext cx="0" cy="1791642"/>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15720BF-A218-3659-E8CD-445E3B4388CB}"/>
                </a:ext>
              </a:extLst>
            </p:cNvPr>
            <p:cNvPicPr>
              <a:picLocks noChangeAspect="1"/>
            </p:cNvPicPr>
            <p:nvPr/>
          </p:nvPicPr>
          <p:blipFill rotWithShape="1">
            <a:blip r:embed="rId5"/>
            <a:srcRect l="22013" t="54731" r="32202" b="38772"/>
            <a:stretch/>
          </p:blipFill>
          <p:spPr>
            <a:xfrm>
              <a:off x="1924088" y="3239171"/>
              <a:ext cx="630993" cy="75289"/>
            </a:xfrm>
            <a:prstGeom prst="rect">
              <a:avLst/>
            </a:prstGeom>
          </p:spPr>
        </p:pic>
      </p:grpSp>
      <p:cxnSp>
        <p:nvCxnSpPr>
          <p:cNvPr id="32" name="Straight Arrow Connector 31">
            <a:extLst>
              <a:ext uri="{FF2B5EF4-FFF2-40B4-BE49-F238E27FC236}">
                <a16:creationId xmlns:a16="http://schemas.microsoft.com/office/drawing/2014/main" id="{A44C9AFE-B93E-6DC3-F138-0025EB7349F3}"/>
              </a:ext>
            </a:extLst>
          </p:cNvPr>
          <p:cNvCxnSpPr>
            <a:stCxn id="22" idx="3"/>
            <a:endCxn id="18" idx="1"/>
          </p:cNvCxnSpPr>
          <p:nvPr/>
        </p:nvCxnSpPr>
        <p:spPr>
          <a:xfrm flipV="1">
            <a:off x="4779292" y="5247767"/>
            <a:ext cx="1037308" cy="6460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0C65199-6BF3-BACD-2DA8-CE4D7FF325B5}"/>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1101677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E5DEA6A-001F-C323-5312-DD98F33A4A4A}"/>
              </a:ext>
            </a:extLst>
          </p:cNvPr>
          <p:cNvSpPr>
            <a:spLocks noGrp="1"/>
          </p:cNvSpPr>
          <p:nvPr>
            <p:ph type="ctrTitle"/>
          </p:nvPr>
        </p:nvSpPr>
        <p:spPr>
          <a:xfrm>
            <a:off x="446533" y="1552397"/>
            <a:ext cx="7231784" cy="3654081"/>
          </a:xfrm>
        </p:spPr>
        <p:txBody>
          <a:bodyPr anchor="ctr">
            <a:normAutofit/>
          </a:bodyPr>
          <a:lstStyle/>
          <a:p>
            <a:r>
              <a:rPr lang="en-US" sz="5400" dirty="0">
                <a:solidFill>
                  <a:schemeClr val="tx2"/>
                </a:solidFill>
              </a:rPr>
              <a:t>The Setup</a:t>
            </a:r>
          </a:p>
        </p:txBody>
      </p:sp>
      <p:sp>
        <p:nvSpPr>
          <p:cNvPr id="8" name="Subtitle 7">
            <a:extLst>
              <a:ext uri="{FF2B5EF4-FFF2-40B4-BE49-F238E27FC236}">
                <a16:creationId xmlns:a16="http://schemas.microsoft.com/office/drawing/2014/main" id="{D0BE95A7-128B-2B21-2C48-6BC86CC07A27}"/>
              </a:ext>
            </a:extLst>
          </p:cNvPr>
          <p:cNvSpPr>
            <a:spLocks noGrp="1"/>
          </p:cNvSpPr>
          <p:nvPr>
            <p:ph type="subTitle" idx="1"/>
          </p:nvPr>
        </p:nvSpPr>
        <p:spPr>
          <a:xfrm>
            <a:off x="8129871" y="1552397"/>
            <a:ext cx="3610575" cy="3654082"/>
          </a:xfrm>
        </p:spPr>
        <p:txBody>
          <a:bodyPr anchor="ctr">
            <a:normAutofit/>
          </a:bodyPr>
          <a:lstStyle/>
          <a:p>
            <a:endParaRPr lang="en-US" sz="3200" dirty="0"/>
          </a:p>
        </p:txBody>
      </p:sp>
      <p:sp>
        <p:nvSpPr>
          <p:cNvPr id="15" name="Rectangle 14">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8" name="Picture 4" descr="Serious Spongebob Squarepants GIF">
            <a:extLst>
              <a:ext uri="{FF2B5EF4-FFF2-40B4-BE49-F238E27FC236}">
                <a16:creationId xmlns:a16="http://schemas.microsoft.com/office/drawing/2014/main" id="{ED7EFA2B-A267-185C-07E0-1C8373D08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50" y="2228622"/>
            <a:ext cx="3615596" cy="240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60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8">
            <a:extLst>
              <a:ext uri="{FF2B5EF4-FFF2-40B4-BE49-F238E27FC236}">
                <a16:creationId xmlns:a16="http://schemas.microsoft.com/office/drawing/2014/main" id="{D4E6DE62-7AAF-426B-EC72-C5FF236A1599}"/>
              </a:ext>
            </a:extLst>
          </p:cNvPr>
          <p:cNvPicPr>
            <a:picLocks noGrp="1" noChangeAspect="1"/>
          </p:cNvPicPr>
          <p:nvPr>
            <p:ph sz="half" idx="2"/>
          </p:nvPr>
        </p:nvPicPr>
        <p:blipFill>
          <a:blip r:embed="rId2"/>
          <a:stretch>
            <a:fillRect/>
          </a:stretch>
        </p:blipFill>
        <p:spPr>
          <a:xfrm>
            <a:off x="6597654" y="585216"/>
            <a:ext cx="5160962" cy="3332658"/>
          </a:xfrm>
        </p:spPr>
      </p:pic>
      <p:sp>
        <p:nvSpPr>
          <p:cNvPr id="2" name="Title 1">
            <a:extLst>
              <a:ext uri="{FF2B5EF4-FFF2-40B4-BE49-F238E27FC236}">
                <a16:creationId xmlns:a16="http://schemas.microsoft.com/office/drawing/2014/main" id="{2B08FB99-F1C9-5D0D-0977-8C0229B49CDB}"/>
              </a:ext>
            </a:extLst>
          </p:cNvPr>
          <p:cNvSpPr>
            <a:spLocks noGrp="1"/>
          </p:cNvSpPr>
          <p:nvPr>
            <p:ph type="title"/>
          </p:nvPr>
        </p:nvSpPr>
        <p:spPr>
          <a:xfrm>
            <a:off x="787404" y="585216"/>
            <a:ext cx="9956796" cy="1499616"/>
          </a:xfrm>
        </p:spPr>
        <p:txBody>
          <a:bodyPr>
            <a:normAutofit/>
          </a:bodyPr>
          <a:lstStyle/>
          <a:p>
            <a:r>
              <a:rPr lang="en-US" sz="3800" dirty="0"/>
              <a:t>Add Firebase to your web app</a:t>
            </a:r>
          </a:p>
        </p:txBody>
      </p:sp>
      <p:sp>
        <p:nvSpPr>
          <p:cNvPr id="3" name="Content Placeholder 2">
            <a:extLst>
              <a:ext uri="{FF2B5EF4-FFF2-40B4-BE49-F238E27FC236}">
                <a16:creationId xmlns:a16="http://schemas.microsoft.com/office/drawing/2014/main" id="{CFC3D213-6E2F-1652-EA22-05E2E5592911}"/>
              </a:ext>
            </a:extLst>
          </p:cNvPr>
          <p:cNvSpPr>
            <a:spLocks noGrp="1"/>
          </p:cNvSpPr>
          <p:nvPr>
            <p:ph sz="half" idx="1"/>
          </p:nvPr>
        </p:nvSpPr>
        <p:spPr>
          <a:xfrm>
            <a:off x="528638" y="2084832"/>
            <a:ext cx="5980116" cy="4218793"/>
          </a:xfrm>
        </p:spPr>
        <p:txBody>
          <a:bodyPr>
            <a:noAutofit/>
          </a:bodyPr>
          <a:lstStyle/>
          <a:p>
            <a:pPr marL="0" indent="0">
              <a:buNone/>
            </a:pPr>
            <a:r>
              <a:rPr lang="en-US" sz="1200" b="1" dirty="0"/>
              <a:t>To obtain the </a:t>
            </a:r>
            <a:r>
              <a:rPr lang="en-US" sz="1200" b="1" dirty="0" err="1">
                <a:latin typeface="3270Narrow NF" panose="02000609000000000000" pitchFamily="49" charset="0"/>
                <a:ea typeface="3270Narrow NF" panose="02000609000000000000" pitchFamily="49" charset="0"/>
              </a:rPr>
              <a:t>firebase_credentials.json</a:t>
            </a:r>
            <a:r>
              <a:rPr lang="en-US" sz="1200" b="1" dirty="0">
                <a:latin typeface="3270Narrow NF" panose="02000609000000000000" pitchFamily="49" charset="0"/>
                <a:ea typeface="3270Narrow NF" panose="02000609000000000000" pitchFamily="49" charset="0"/>
              </a:rPr>
              <a:t> </a:t>
            </a:r>
            <a:r>
              <a:rPr lang="en-US" sz="1200" b="1" dirty="0"/>
              <a:t>file, you'll need to follow these steps:</a:t>
            </a:r>
          </a:p>
          <a:p>
            <a:pPr marL="457200" indent="-457200">
              <a:buFont typeface="+mj-lt"/>
              <a:buAutoNum type="arabicPeriod"/>
            </a:pPr>
            <a:r>
              <a:rPr lang="en-US" sz="1200" b="1" dirty="0"/>
              <a:t>Go to the Firebase Console: </a:t>
            </a:r>
            <a:r>
              <a:rPr lang="en-US" sz="1200" dirty="0"/>
              <a:t>Visit the Firebase Console at </a:t>
            </a:r>
            <a:r>
              <a:rPr lang="en-US" sz="1200" dirty="0">
                <a:hlinkClick r:id="rId3"/>
              </a:rPr>
              <a:t>https://console.firebase.google.com/</a:t>
            </a:r>
            <a:endParaRPr lang="en-US" sz="1200" dirty="0"/>
          </a:p>
          <a:p>
            <a:pPr marL="457200" indent="-457200">
              <a:buFont typeface="+mj-lt"/>
              <a:buAutoNum type="arabicPeriod"/>
            </a:pPr>
            <a:r>
              <a:rPr lang="en-US" sz="1200" b="1" dirty="0"/>
              <a:t>Select Your Project: </a:t>
            </a:r>
            <a:r>
              <a:rPr lang="en-US" sz="1200" dirty="0"/>
              <a:t>If you already have a project, select it from the project list. If not, create a new project by clicking on the "Add project" button.</a:t>
            </a:r>
          </a:p>
          <a:p>
            <a:pPr marL="457200" indent="-457200">
              <a:buFont typeface="+mj-lt"/>
              <a:buAutoNum type="arabicPeriod"/>
            </a:pPr>
            <a:r>
              <a:rPr lang="en-US" sz="1200" b="1" dirty="0"/>
              <a:t>Navigate to Project Settings: </a:t>
            </a:r>
            <a:r>
              <a:rPr lang="en-US" sz="1200" dirty="0"/>
              <a:t>Once you're in your project, click on the gear icon (settings) next to "Project Overview" in the left sidebar. Then select "Project settings".</a:t>
            </a:r>
          </a:p>
          <a:p>
            <a:pPr marL="457200" indent="-457200">
              <a:buFont typeface="+mj-lt"/>
              <a:buAutoNum type="arabicPeriod"/>
            </a:pPr>
            <a:r>
              <a:rPr lang="en-US" sz="1200" b="1" dirty="0">
                <a:solidFill>
                  <a:srgbClr val="00B050"/>
                </a:solidFill>
              </a:rPr>
              <a:t>Navigate to Service Accounts: </a:t>
            </a:r>
            <a:r>
              <a:rPr lang="en-US" sz="1200" dirty="0"/>
              <a:t>In the project settings, select the "Service accounts" tab.</a:t>
            </a:r>
          </a:p>
          <a:p>
            <a:pPr marL="457200" indent="-457200">
              <a:buFont typeface="+mj-lt"/>
              <a:buAutoNum type="arabicPeriod"/>
            </a:pPr>
            <a:r>
              <a:rPr lang="en-US" sz="1200" b="1" dirty="0">
                <a:solidFill>
                  <a:srgbClr val="FF0000"/>
                </a:solidFill>
              </a:rPr>
              <a:t>Generate New Private Key: </a:t>
            </a:r>
            <a:r>
              <a:rPr lang="en-US" sz="120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00" b="1" dirty="0"/>
              <a:t>Save the File: </a:t>
            </a:r>
            <a:r>
              <a:rPr lang="en-US" sz="1200" dirty="0"/>
              <a:t>Save the downloaded JSON file to a secure location on your computer. This file is your </a:t>
            </a:r>
            <a:r>
              <a:rPr lang="en-US" sz="1200" dirty="0" err="1">
                <a:latin typeface="3270Narrow NF" panose="02000609000000000000" pitchFamily="49" charset="0"/>
                <a:ea typeface="3270Narrow NF" panose="02000609000000000000" pitchFamily="49" charset="0"/>
              </a:rPr>
              <a:t>firebase_credentials.json</a:t>
            </a:r>
            <a:r>
              <a:rPr lang="en-US" sz="1200" dirty="0"/>
              <a:t>.</a:t>
            </a:r>
          </a:p>
          <a:p>
            <a:pPr marL="0" indent="0">
              <a:buNone/>
            </a:pPr>
            <a:r>
              <a:rPr lang="en-US" sz="1200" dirty="0">
                <a:highlight>
                  <a:srgbClr val="FFFF00"/>
                </a:highlight>
              </a:rPr>
              <a:t>Remember to </a:t>
            </a:r>
            <a:r>
              <a:rPr lang="en-US" sz="1200" dirty="0">
                <a:solidFill>
                  <a:srgbClr val="FF0000"/>
                </a:solidFill>
                <a:highlight>
                  <a:srgbClr val="FFFF00"/>
                </a:highlight>
              </a:rPr>
              <a:t>keep this file secure and not share it publicly</a:t>
            </a:r>
            <a:r>
              <a:rPr lang="en-US" sz="1200" dirty="0"/>
              <a:t>, as it contains sensitive information that grants access to your Firebase project. Once you have the </a:t>
            </a:r>
            <a:r>
              <a:rPr lang="en-US" sz="1200" dirty="0" err="1">
                <a:latin typeface="3270Narrow NF" panose="02000609000000000000" pitchFamily="49" charset="0"/>
                <a:ea typeface="3270Narrow NF" panose="02000609000000000000" pitchFamily="49" charset="0"/>
              </a:rPr>
              <a:t>firebase_credentials.json</a:t>
            </a:r>
            <a:r>
              <a:rPr lang="en-US" sz="1200" dirty="0">
                <a:latin typeface="3270Narrow NF" panose="02000609000000000000" pitchFamily="49" charset="0"/>
                <a:ea typeface="3270Narrow NF" panose="02000609000000000000" pitchFamily="49" charset="0"/>
              </a:rPr>
              <a:t> </a:t>
            </a:r>
            <a:r>
              <a:rPr lang="en-US" sz="1200" dirty="0"/>
              <a:t>file, you can use it to initialize the Firebase Admin SDK in your Python script, as demonstrated in the previous examples.</a:t>
            </a:r>
          </a:p>
        </p:txBody>
      </p:sp>
      <p:pic>
        <p:nvPicPr>
          <p:cNvPr id="37" name="Picture 36">
            <a:extLst>
              <a:ext uri="{FF2B5EF4-FFF2-40B4-BE49-F238E27FC236}">
                <a16:creationId xmlns:a16="http://schemas.microsoft.com/office/drawing/2014/main" id="{B6EDAE19-AAFD-0069-10E6-D6AD9E586249}"/>
              </a:ext>
            </a:extLst>
          </p:cNvPr>
          <p:cNvPicPr>
            <a:picLocks noChangeAspect="1"/>
          </p:cNvPicPr>
          <p:nvPr/>
        </p:nvPicPr>
        <p:blipFill rotWithShape="1">
          <a:blip r:embed="rId4"/>
          <a:srcRect l="22013" t="54731" r="32202" b="38772"/>
          <a:stretch/>
        </p:blipFill>
        <p:spPr>
          <a:xfrm>
            <a:off x="7809392" y="639925"/>
            <a:ext cx="788508" cy="94083"/>
          </a:xfrm>
          <a:prstGeom prst="rect">
            <a:avLst/>
          </a:prstGeom>
        </p:spPr>
      </p:pic>
      <p:sp>
        <p:nvSpPr>
          <p:cNvPr id="38" name="Rectangle: Rounded Corners 37">
            <a:extLst>
              <a:ext uri="{FF2B5EF4-FFF2-40B4-BE49-F238E27FC236}">
                <a16:creationId xmlns:a16="http://schemas.microsoft.com/office/drawing/2014/main" id="{C0AB7E48-923A-69E9-FD89-AF5CD846DC6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39" name="Straight Arrow Connector 38">
            <a:extLst>
              <a:ext uri="{FF2B5EF4-FFF2-40B4-BE49-F238E27FC236}">
                <a16:creationId xmlns:a16="http://schemas.microsoft.com/office/drawing/2014/main" id="{35E8A7D8-997E-A831-A40D-927021AA4C64}"/>
              </a:ext>
            </a:extLst>
          </p:cNvPr>
          <p:cNvCxnSpPr>
            <a:cxnSpLocks/>
          </p:cNvCxnSpPr>
          <p:nvPr/>
        </p:nvCxnSpPr>
        <p:spPr>
          <a:xfrm>
            <a:off x="9585325" y="629957"/>
            <a:ext cx="0" cy="3278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53990A0-A313-E1FA-A647-694E406FF1A9}"/>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9AA0086-FB67-7B4D-6F6D-0D3C0FE6BC23}"/>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0" name="Content Placeholder 7">
            <a:extLst>
              <a:ext uri="{FF2B5EF4-FFF2-40B4-BE49-F238E27FC236}">
                <a16:creationId xmlns:a16="http://schemas.microsoft.com/office/drawing/2014/main" id="{2F6A4408-88AC-A2EE-0614-7607D0F37BD0}"/>
              </a:ext>
            </a:extLst>
          </p:cNvPr>
          <p:cNvPicPr>
            <a:picLocks noChangeAspect="1"/>
          </p:cNvPicPr>
          <p:nvPr/>
        </p:nvPicPr>
        <p:blipFill rotWithShape="1">
          <a:blip r:embed="rId5"/>
          <a:srcRect b="58313"/>
          <a:stretch/>
        </p:blipFill>
        <p:spPr>
          <a:xfrm>
            <a:off x="6597654" y="3962323"/>
            <a:ext cx="5160962" cy="2321682"/>
          </a:xfrm>
          <a:prstGeom prst="rect">
            <a:avLst/>
          </a:prstGeom>
        </p:spPr>
      </p:pic>
      <p:sp>
        <p:nvSpPr>
          <p:cNvPr id="11" name="Rectangle: Rounded Corners 10">
            <a:extLst>
              <a:ext uri="{FF2B5EF4-FFF2-40B4-BE49-F238E27FC236}">
                <a16:creationId xmlns:a16="http://schemas.microsoft.com/office/drawing/2014/main" id="{FF291B83-2786-0BD5-7547-AC157EAA01A3}"/>
              </a:ext>
            </a:extLst>
          </p:cNvPr>
          <p:cNvSpPr/>
          <p:nvPr/>
        </p:nvSpPr>
        <p:spPr>
          <a:xfrm>
            <a:off x="6578604" y="5168901"/>
            <a:ext cx="4705346" cy="113472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Rounded Corners 11">
            <a:extLst>
              <a:ext uri="{FF2B5EF4-FFF2-40B4-BE49-F238E27FC236}">
                <a16:creationId xmlns:a16="http://schemas.microsoft.com/office/drawing/2014/main" id="{A048CED8-90E6-0D8E-C42D-66B477763DEE}"/>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TextBox 15">
            <a:extLst>
              <a:ext uri="{FF2B5EF4-FFF2-40B4-BE49-F238E27FC236}">
                <a16:creationId xmlns:a16="http://schemas.microsoft.com/office/drawing/2014/main" id="{98D2E087-7DD0-EF9B-1171-2C8BA5483A51}"/>
              </a:ext>
            </a:extLst>
          </p:cNvPr>
          <p:cNvSpPr txBox="1"/>
          <p:nvPr/>
        </p:nvSpPr>
        <p:spPr>
          <a:xfrm>
            <a:off x="9967741" y="6488668"/>
            <a:ext cx="1790875" cy="369332"/>
          </a:xfrm>
          <a:prstGeom prst="rect">
            <a:avLst/>
          </a:prstGeom>
          <a:noFill/>
        </p:spPr>
        <p:txBody>
          <a:bodyPr wrap="squar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2752294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9EAF0A-DDB0-31B0-A400-D28F394B8B39}"/>
              </a:ext>
            </a:extLst>
          </p:cNvPr>
          <p:cNvSpPr>
            <a:spLocks noGrp="1"/>
          </p:cNvSpPr>
          <p:nvPr>
            <p:ph type="ctrTitle"/>
          </p:nvPr>
        </p:nvSpPr>
        <p:spPr>
          <a:xfrm>
            <a:off x="581191" y="723901"/>
            <a:ext cx="10993549" cy="1428750"/>
          </a:xfrm>
        </p:spPr>
        <p:txBody>
          <a:bodyPr>
            <a:normAutofit/>
          </a:bodyPr>
          <a:lstStyle/>
          <a:p>
            <a:r>
              <a:rPr lang="en-US" b="0" i="0" dirty="0">
                <a:effectLst/>
                <a:highlight>
                  <a:srgbClr val="FFFFFF"/>
                </a:highlight>
                <a:latin typeface="-apple-system"/>
              </a:rPr>
              <a:t>Django</a:t>
            </a:r>
            <a:endParaRPr lang="en-US" dirty="0">
              <a:solidFill>
                <a:srgbClr val="EB5424"/>
              </a:solidFill>
            </a:endParaRPr>
          </a:p>
        </p:txBody>
      </p:sp>
      <p:sp>
        <p:nvSpPr>
          <p:cNvPr id="6" name="Subtitle 5">
            <a:extLst>
              <a:ext uri="{FF2B5EF4-FFF2-40B4-BE49-F238E27FC236}">
                <a16:creationId xmlns:a16="http://schemas.microsoft.com/office/drawing/2014/main" id="{7EA68255-4A71-2840-0FBA-8349522B3B43}"/>
              </a:ext>
            </a:extLst>
          </p:cNvPr>
          <p:cNvSpPr>
            <a:spLocks noGrp="1"/>
          </p:cNvSpPr>
          <p:nvPr>
            <p:ph type="subTitle" idx="1"/>
          </p:nvPr>
        </p:nvSpPr>
        <p:spPr>
          <a:xfrm>
            <a:off x="581194" y="2172965"/>
            <a:ext cx="10993546" cy="525565"/>
          </a:xfrm>
        </p:spPr>
        <p:txBody>
          <a:bodyPr>
            <a:normAutofit/>
          </a:bodyPr>
          <a:lstStyle/>
          <a:p>
            <a:r>
              <a:rPr lang="en-US" dirty="0"/>
              <a:t>Python web framework</a:t>
            </a:r>
          </a:p>
        </p:txBody>
      </p:sp>
      <p:sp>
        <p:nvSpPr>
          <p:cNvPr id="1035" name="Rectangle 1034">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1036">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9" name="Rectangle 1038">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TextBox 9">
            <a:extLst>
              <a:ext uri="{FF2B5EF4-FFF2-40B4-BE49-F238E27FC236}">
                <a16:creationId xmlns:a16="http://schemas.microsoft.com/office/drawing/2014/main" id="{77AA0257-2109-21F1-4A78-7712B3AD523C}"/>
              </a:ext>
            </a:extLst>
          </p:cNvPr>
          <p:cNvSpPr txBox="1"/>
          <p:nvPr/>
        </p:nvSpPr>
        <p:spPr>
          <a:xfrm>
            <a:off x="581191" y="6429463"/>
            <a:ext cx="6094902" cy="369332"/>
          </a:xfrm>
          <a:prstGeom prst="rect">
            <a:avLst/>
          </a:prstGeom>
          <a:noFill/>
        </p:spPr>
        <p:txBody>
          <a:bodyPr wrap="square">
            <a:spAutoFit/>
          </a:bodyPr>
          <a:lstStyle/>
          <a:p>
            <a:pPr>
              <a:spcAft>
                <a:spcPts val="600"/>
              </a:spcAft>
            </a:pPr>
            <a:r>
              <a:rPr lang="en-US" dirty="0">
                <a:solidFill>
                  <a:srgbClr val="EB5424"/>
                </a:solidFill>
                <a:hlinkClick r:id="rId2"/>
              </a:rPr>
              <a:t>https://www.djangoproject.com/</a:t>
            </a:r>
            <a:endParaRPr lang="en-US" dirty="0">
              <a:solidFill>
                <a:srgbClr val="EB5424"/>
              </a:solidFill>
            </a:endParaRPr>
          </a:p>
        </p:txBody>
      </p:sp>
      <p:pic>
        <p:nvPicPr>
          <p:cNvPr id="1032" name="Picture 8" descr="django-python-logo – OPENGIS.ch">
            <a:extLst>
              <a:ext uri="{FF2B5EF4-FFF2-40B4-BE49-F238E27FC236}">
                <a16:creationId xmlns:a16="http://schemas.microsoft.com/office/drawing/2014/main" id="{ACB29EBB-3B3D-DCE5-31A6-4AE816BF1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1" y="2632918"/>
            <a:ext cx="3198936" cy="319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618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5F0DFD-2AA1-1440-E02D-25C39084820C}"/>
              </a:ext>
            </a:extLst>
          </p:cNvPr>
          <p:cNvSpPr>
            <a:spLocks noGrp="1"/>
          </p:cNvSpPr>
          <p:nvPr>
            <p:ph type="title"/>
          </p:nvPr>
        </p:nvSpPr>
        <p:spPr/>
        <p:txBody>
          <a:bodyPr/>
          <a:lstStyle/>
          <a:p>
            <a:r>
              <a:rPr lang="en-US" dirty="0"/>
              <a:t>Step 1</a:t>
            </a:r>
          </a:p>
        </p:txBody>
      </p:sp>
      <p:sp>
        <p:nvSpPr>
          <p:cNvPr id="6" name="Text Placeholder 5">
            <a:extLst>
              <a:ext uri="{FF2B5EF4-FFF2-40B4-BE49-F238E27FC236}">
                <a16:creationId xmlns:a16="http://schemas.microsoft.com/office/drawing/2014/main" id="{B2952496-DAA9-4216-0757-92D8A64D4F6D}"/>
              </a:ext>
            </a:extLst>
          </p:cNvPr>
          <p:cNvSpPr>
            <a:spLocks noGrp="1"/>
          </p:cNvSpPr>
          <p:nvPr>
            <p:ph type="body" sz="half" idx="2"/>
          </p:nvPr>
        </p:nvSpPr>
        <p:spPr/>
        <p:txBody>
          <a:bodyPr/>
          <a:lstStyle/>
          <a:p>
            <a:r>
              <a:rPr lang="en-US" dirty="0"/>
              <a:t>Prerequisite for Application</a:t>
            </a:r>
          </a:p>
        </p:txBody>
      </p:sp>
      <p:grpSp>
        <p:nvGrpSpPr>
          <p:cNvPr id="21" name="Group 20">
            <a:extLst>
              <a:ext uri="{FF2B5EF4-FFF2-40B4-BE49-F238E27FC236}">
                <a16:creationId xmlns:a16="http://schemas.microsoft.com/office/drawing/2014/main" id="{48C9CF18-F408-D8EA-8823-7FE1247C0707}"/>
              </a:ext>
            </a:extLst>
          </p:cNvPr>
          <p:cNvGrpSpPr/>
          <p:nvPr/>
        </p:nvGrpSpPr>
        <p:grpSpPr>
          <a:xfrm>
            <a:off x="4480560" y="2065150"/>
            <a:ext cx="7422185" cy="1316865"/>
            <a:chOff x="4480560" y="2308231"/>
            <a:chExt cx="7422185" cy="1316865"/>
          </a:xfrm>
        </p:grpSpPr>
        <p:sp>
          <p:nvSpPr>
            <p:cNvPr id="10" name="TextBox 9">
              <a:extLst>
                <a:ext uri="{FF2B5EF4-FFF2-40B4-BE49-F238E27FC236}">
                  <a16:creationId xmlns:a16="http://schemas.microsoft.com/office/drawing/2014/main" id="{D7C364CE-FAE2-84FD-7E48-EA4D950DA174}"/>
                </a:ext>
              </a:extLst>
            </p:cNvPr>
            <p:cNvSpPr txBox="1"/>
            <p:nvPr/>
          </p:nvSpPr>
          <p:spPr>
            <a:xfrm>
              <a:off x="4480560" y="2308231"/>
              <a:ext cx="3911733" cy="778675"/>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None/>
                <a:tabLst/>
                <a:defRPr/>
              </a:pPr>
              <a:r>
                <a:rPr kumimoji="0" lang="en-US" b="1" i="0" u="none" strike="noStrike" kern="1200" cap="none" spc="0" normalizeH="0" baseline="0" noProof="0" dirty="0">
                  <a:ln>
                    <a:noFill/>
                  </a:ln>
                  <a:solidFill>
                    <a:srgbClr val="3D3D3D"/>
                  </a:solidFill>
                  <a:effectLst/>
                  <a:uLnTx/>
                  <a:uFillTx/>
                  <a:latin typeface="Gill Sans MT" panose="020B0502020104020203"/>
                  <a:ea typeface="+mn-ea"/>
                  <a:cs typeface="+mn-cs"/>
                </a:rPr>
                <a:t>Activate your virtual environment</a:t>
              </a:r>
            </a:p>
            <a:p>
              <a:pPr marL="630000" marR="0" lvl="1"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rPr>
                <a:t>.</a:t>
              </a:r>
              <a:r>
                <a:rPr kumimoji="0" lang="en-US" b="0" i="0" u="none" strike="noStrike" kern="1200" cap="none" spc="0" normalizeH="0" baseline="0" noProof="0" dirty="0" err="1">
                  <a:ln>
                    <a:noFill/>
                  </a:ln>
                  <a:solidFill>
                    <a:srgbClr val="3D3D3D"/>
                  </a:solidFill>
                  <a:effectLst/>
                  <a:uLnTx/>
                  <a:uFillTx/>
                  <a:latin typeface="Gill Sans MT" panose="020B0502020104020203"/>
                  <a:ea typeface="+mn-ea"/>
                  <a:cs typeface="+mn-cs"/>
                </a:rPr>
                <a:t>venv</a:t>
              </a:r>
              <a:r>
                <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rPr>
                <a:t>/Scripts/</a:t>
              </a:r>
              <a:r>
                <a:rPr lang="en-US" dirty="0">
                  <a:solidFill>
                    <a:srgbClr val="3D3D3D"/>
                  </a:solidFill>
                  <a:latin typeface="Gill Sans MT" panose="020B0502020104020203"/>
                </a:rPr>
                <a:t>a</a:t>
              </a:r>
              <a:r>
                <a:rPr kumimoji="0" lang="en-US" b="0" i="0" u="none" strike="noStrike" kern="1200" cap="none" spc="0" normalizeH="0" baseline="0" noProof="0" dirty="0" err="1">
                  <a:ln>
                    <a:noFill/>
                  </a:ln>
                  <a:solidFill>
                    <a:srgbClr val="3D3D3D"/>
                  </a:solidFill>
                  <a:effectLst/>
                  <a:uLnTx/>
                  <a:uFillTx/>
                  <a:latin typeface="Gill Sans MT" panose="020B0502020104020203"/>
                  <a:ea typeface="+mn-ea"/>
                  <a:cs typeface="+mn-cs"/>
                </a:rPr>
                <a:t>ctivate</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17" name="Picture 16">
              <a:extLst>
                <a:ext uri="{FF2B5EF4-FFF2-40B4-BE49-F238E27FC236}">
                  <a16:creationId xmlns:a16="http://schemas.microsoft.com/office/drawing/2014/main" id="{6385361A-B989-2111-6EAB-B11F0F3E03DB}"/>
                </a:ext>
              </a:extLst>
            </p:cNvPr>
            <p:cNvPicPr>
              <a:picLocks noChangeAspect="1"/>
            </p:cNvPicPr>
            <p:nvPr/>
          </p:nvPicPr>
          <p:blipFill rotWithShape="1">
            <a:blip r:embed="rId2"/>
            <a:srcRect t="3836" b="-1"/>
            <a:stretch/>
          </p:blipFill>
          <p:spPr>
            <a:xfrm>
              <a:off x="4881840" y="3090754"/>
              <a:ext cx="7020905" cy="534342"/>
            </a:xfrm>
            <a:prstGeom prst="rect">
              <a:avLst/>
            </a:prstGeom>
          </p:spPr>
        </p:pic>
      </p:grpSp>
      <p:grpSp>
        <p:nvGrpSpPr>
          <p:cNvPr id="20" name="Group 19">
            <a:extLst>
              <a:ext uri="{FF2B5EF4-FFF2-40B4-BE49-F238E27FC236}">
                <a16:creationId xmlns:a16="http://schemas.microsoft.com/office/drawing/2014/main" id="{96CCF1C4-740C-38A8-8473-47854B116A06}"/>
              </a:ext>
            </a:extLst>
          </p:cNvPr>
          <p:cNvGrpSpPr/>
          <p:nvPr/>
        </p:nvGrpSpPr>
        <p:grpSpPr>
          <a:xfrm>
            <a:off x="4480560" y="5186364"/>
            <a:ext cx="7422185" cy="1160183"/>
            <a:chOff x="4480560" y="3640201"/>
            <a:chExt cx="7422185" cy="1160183"/>
          </a:xfrm>
        </p:grpSpPr>
        <p:sp>
          <p:nvSpPr>
            <p:cNvPr id="8" name="TextBox 7">
              <a:extLst>
                <a:ext uri="{FF2B5EF4-FFF2-40B4-BE49-F238E27FC236}">
                  <a16:creationId xmlns:a16="http://schemas.microsoft.com/office/drawing/2014/main" id="{FD9C4610-415D-5E69-69F9-C9006C998424}"/>
                </a:ext>
              </a:extLst>
            </p:cNvPr>
            <p:cNvSpPr txBox="1"/>
            <p:nvPr/>
          </p:nvSpPr>
          <p:spPr>
            <a:xfrm>
              <a:off x="4480560" y="3640201"/>
              <a:ext cx="3436620" cy="701731"/>
            </a:xfrm>
            <a:prstGeom prst="rect">
              <a:avLst/>
            </a:prstGeom>
            <a:noFill/>
          </p:spPr>
          <p:txBody>
            <a:bodyPr wrap="square">
              <a:spAutoFit/>
            </a:bodyPr>
            <a:lstStyle/>
            <a:p>
              <a:pPr marL="0" indent="0">
                <a:buNone/>
              </a:pPr>
              <a:r>
                <a:rPr lang="en-US" b="1" dirty="0"/>
                <a:t>Install Django</a:t>
              </a:r>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pip install </a:t>
              </a:r>
              <a:r>
                <a:rPr lang="en-US" dirty="0" err="1"/>
                <a:t>django</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19" name="Picture 18">
              <a:extLst>
                <a:ext uri="{FF2B5EF4-FFF2-40B4-BE49-F238E27FC236}">
                  <a16:creationId xmlns:a16="http://schemas.microsoft.com/office/drawing/2014/main" id="{7E4E4DB0-00B4-C684-0105-CD768BE89800}"/>
                </a:ext>
              </a:extLst>
            </p:cNvPr>
            <p:cNvPicPr>
              <a:picLocks noChangeAspect="1"/>
            </p:cNvPicPr>
            <p:nvPr/>
          </p:nvPicPr>
          <p:blipFill>
            <a:blip r:embed="rId3"/>
            <a:stretch>
              <a:fillRect/>
            </a:stretch>
          </p:blipFill>
          <p:spPr>
            <a:xfrm>
              <a:off x="4881840" y="4337349"/>
              <a:ext cx="7020905" cy="463035"/>
            </a:xfrm>
            <a:prstGeom prst="rect">
              <a:avLst/>
            </a:prstGeom>
          </p:spPr>
        </p:pic>
      </p:grpSp>
      <p:grpSp>
        <p:nvGrpSpPr>
          <p:cNvPr id="27" name="Group 26">
            <a:extLst>
              <a:ext uri="{FF2B5EF4-FFF2-40B4-BE49-F238E27FC236}">
                <a16:creationId xmlns:a16="http://schemas.microsoft.com/office/drawing/2014/main" id="{2DC41AD4-A64B-641E-098D-D7656036CE0D}"/>
              </a:ext>
            </a:extLst>
          </p:cNvPr>
          <p:cNvGrpSpPr/>
          <p:nvPr/>
        </p:nvGrpSpPr>
        <p:grpSpPr>
          <a:xfrm>
            <a:off x="4480560" y="733117"/>
            <a:ext cx="7422185" cy="1061542"/>
            <a:chOff x="4480560" y="1246689"/>
            <a:chExt cx="7422185" cy="1061542"/>
          </a:xfrm>
        </p:grpSpPr>
        <p:pic>
          <p:nvPicPr>
            <p:cNvPr id="15" name="Picture 14">
              <a:extLst>
                <a:ext uri="{FF2B5EF4-FFF2-40B4-BE49-F238E27FC236}">
                  <a16:creationId xmlns:a16="http://schemas.microsoft.com/office/drawing/2014/main" id="{612354D0-9BF7-D109-236B-BF72BA7CF6F5}"/>
                </a:ext>
              </a:extLst>
            </p:cNvPr>
            <p:cNvPicPr>
              <a:picLocks noChangeAspect="1"/>
            </p:cNvPicPr>
            <p:nvPr/>
          </p:nvPicPr>
          <p:blipFill>
            <a:blip r:embed="rId4"/>
            <a:stretch>
              <a:fillRect/>
            </a:stretch>
          </p:blipFill>
          <p:spPr>
            <a:xfrm>
              <a:off x="4881840" y="1908125"/>
              <a:ext cx="7020905" cy="400106"/>
            </a:xfrm>
            <a:prstGeom prst="rect">
              <a:avLst/>
            </a:prstGeom>
          </p:spPr>
        </p:pic>
        <p:sp>
          <p:nvSpPr>
            <p:cNvPr id="26" name="TextBox 25">
              <a:extLst>
                <a:ext uri="{FF2B5EF4-FFF2-40B4-BE49-F238E27FC236}">
                  <a16:creationId xmlns:a16="http://schemas.microsoft.com/office/drawing/2014/main" id="{BF28883D-714B-329F-B6A8-338BBFD2AC30}"/>
                </a:ext>
              </a:extLst>
            </p:cNvPr>
            <p:cNvSpPr txBox="1"/>
            <p:nvPr/>
          </p:nvSpPr>
          <p:spPr>
            <a:xfrm>
              <a:off x="4480560" y="1246689"/>
              <a:ext cx="6096000" cy="701731"/>
            </a:xfrm>
            <a:prstGeom prst="rect">
              <a:avLst/>
            </a:prstGeom>
            <a:noFill/>
          </p:spPr>
          <p:txBody>
            <a:bodyPr wrap="square">
              <a:spAutoFit/>
            </a:bodyPr>
            <a:lstStyle/>
            <a:p>
              <a:pPr marL="0" indent="0">
                <a:buNone/>
              </a:pPr>
              <a:r>
                <a:rPr lang="en-US" b="1" dirty="0"/>
                <a:t>Create your </a:t>
              </a:r>
              <a:r>
                <a:rPr lang="en-US" b="1" dirty="0">
                  <a:hlinkClick r:id="rId5"/>
                </a:rPr>
                <a:t>virtual environment</a:t>
              </a:r>
              <a:endParaRPr lang="en-US" b="1" dirty="0"/>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python -m </a:t>
              </a:r>
              <a:r>
                <a:rPr lang="en-US" dirty="0" err="1"/>
                <a:t>venv</a:t>
              </a:r>
              <a:r>
                <a:rPr lang="en-US" dirty="0"/>
                <a:t> .</a:t>
              </a:r>
              <a:r>
                <a:rPr lang="en-US" dirty="0" err="1"/>
                <a:t>venv</a:t>
              </a:r>
              <a:endParaRPr lang="en-US" dirty="0"/>
            </a:p>
          </p:txBody>
        </p:sp>
      </p:grpSp>
      <p:grpSp>
        <p:nvGrpSpPr>
          <p:cNvPr id="31" name="Group 30">
            <a:extLst>
              <a:ext uri="{FF2B5EF4-FFF2-40B4-BE49-F238E27FC236}">
                <a16:creationId xmlns:a16="http://schemas.microsoft.com/office/drawing/2014/main" id="{CB86D5F2-BF93-DD98-6948-9E39FBFB9642}"/>
              </a:ext>
            </a:extLst>
          </p:cNvPr>
          <p:cNvGrpSpPr/>
          <p:nvPr/>
        </p:nvGrpSpPr>
        <p:grpSpPr>
          <a:xfrm>
            <a:off x="4480560" y="3652506"/>
            <a:ext cx="7422187" cy="1263368"/>
            <a:chOff x="4480558" y="4494023"/>
            <a:chExt cx="7422187" cy="1263368"/>
          </a:xfrm>
        </p:grpSpPr>
        <p:pic>
          <p:nvPicPr>
            <p:cNvPr id="29" name="Picture 28">
              <a:extLst>
                <a:ext uri="{FF2B5EF4-FFF2-40B4-BE49-F238E27FC236}">
                  <a16:creationId xmlns:a16="http://schemas.microsoft.com/office/drawing/2014/main" id="{B4005710-3C3E-D725-D221-731458C24BBF}"/>
                </a:ext>
              </a:extLst>
            </p:cNvPr>
            <p:cNvPicPr>
              <a:picLocks noChangeAspect="1"/>
            </p:cNvPicPr>
            <p:nvPr/>
          </p:nvPicPr>
          <p:blipFill>
            <a:blip r:embed="rId6"/>
            <a:stretch>
              <a:fillRect/>
            </a:stretch>
          </p:blipFill>
          <p:spPr>
            <a:xfrm>
              <a:off x="4881840" y="5200382"/>
              <a:ext cx="7020905" cy="557009"/>
            </a:xfrm>
            <a:prstGeom prst="rect">
              <a:avLst/>
            </a:prstGeom>
          </p:spPr>
        </p:pic>
        <p:sp>
          <p:nvSpPr>
            <p:cNvPr id="30" name="TextBox 29">
              <a:extLst>
                <a:ext uri="{FF2B5EF4-FFF2-40B4-BE49-F238E27FC236}">
                  <a16:creationId xmlns:a16="http://schemas.microsoft.com/office/drawing/2014/main" id="{2214C53C-72A3-009D-E9A4-6A839778D742}"/>
                </a:ext>
              </a:extLst>
            </p:cNvPr>
            <p:cNvSpPr txBox="1"/>
            <p:nvPr/>
          </p:nvSpPr>
          <p:spPr>
            <a:xfrm>
              <a:off x="4480558" y="4494023"/>
              <a:ext cx="6515101" cy="701731"/>
            </a:xfrm>
            <a:prstGeom prst="rect">
              <a:avLst/>
            </a:prstGeom>
            <a:noFill/>
          </p:spPr>
          <p:txBody>
            <a:bodyPr wrap="square">
              <a:spAutoFit/>
            </a:bodyPr>
            <a:lstStyle/>
            <a:p>
              <a:pPr marL="0" indent="0">
                <a:buNone/>
              </a:pPr>
              <a:r>
                <a:rPr lang="en-US" b="1" dirty="0"/>
                <a:t>Update PIP</a:t>
              </a:r>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python.exe -m pip install --upgrade pip</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grpSp>
    </p:spTree>
    <p:extLst>
      <p:ext uri="{BB962C8B-B14F-4D97-AF65-F5344CB8AC3E}">
        <p14:creationId xmlns:p14="http://schemas.microsoft.com/office/powerpoint/2010/main" val="2533008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5F0DFD-2AA1-1440-E02D-25C39084820C}"/>
              </a:ext>
            </a:extLst>
          </p:cNvPr>
          <p:cNvSpPr>
            <a:spLocks noGrp="1"/>
          </p:cNvSpPr>
          <p:nvPr>
            <p:ph type="title"/>
          </p:nvPr>
        </p:nvSpPr>
        <p:spPr/>
        <p:txBody>
          <a:bodyPr/>
          <a:lstStyle/>
          <a:p>
            <a:r>
              <a:rPr lang="en-US" dirty="0"/>
              <a:t>Step 2</a:t>
            </a:r>
          </a:p>
        </p:txBody>
      </p:sp>
      <p:sp>
        <p:nvSpPr>
          <p:cNvPr id="6" name="Text Placeholder 5">
            <a:extLst>
              <a:ext uri="{FF2B5EF4-FFF2-40B4-BE49-F238E27FC236}">
                <a16:creationId xmlns:a16="http://schemas.microsoft.com/office/drawing/2014/main" id="{B2952496-DAA9-4216-0757-92D8A64D4F6D}"/>
              </a:ext>
            </a:extLst>
          </p:cNvPr>
          <p:cNvSpPr>
            <a:spLocks noGrp="1"/>
          </p:cNvSpPr>
          <p:nvPr>
            <p:ph type="body" sz="half" idx="2"/>
          </p:nvPr>
        </p:nvSpPr>
        <p:spPr/>
        <p:txBody>
          <a:bodyPr/>
          <a:lstStyle/>
          <a:p>
            <a:r>
              <a:rPr lang="en-US" dirty="0"/>
              <a:t>Create application</a:t>
            </a:r>
          </a:p>
          <a:p>
            <a:endParaRPr lang="en-US" dirty="0"/>
          </a:p>
          <a:p>
            <a:r>
              <a:rPr lang="en-US" dirty="0"/>
              <a:t>I’ll be naming my project name: “</a:t>
            </a:r>
            <a:r>
              <a:rPr lang="en-US" dirty="0" err="1"/>
              <a:t>rfidDemo</a:t>
            </a:r>
            <a:r>
              <a:rPr lang="en-US" dirty="0"/>
              <a:t>”</a:t>
            </a:r>
          </a:p>
        </p:txBody>
      </p:sp>
      <p:sp>
        <p:nvSpPr>
          <p:cNvPr id="13" name="TextBox 12">
            <a:extLst>
              <a:ext uri="{FF2B5EF4-FFF2-40B4-BE49-F238E27FC236}">
                <a16:creationId xmlns:a16="http://schemas.microsoft.com/office/drawing/2014/main" id="{226C3159-A2F8-4543-371E-C3FF4757F3B6}"/>
              </a:ext>
            </a:extLst>
          </p:cNvPr>
          <p:cNvSpPr txBox="1"/>
          <p:nvPr/>
        </p:nvSpPr>
        <p:spPr>
          <a:xfrm>
            <a:off x="4251960" y="635924"/>
            <a:ext cx="7269480" cy="701731"/>
          </a:xfrm>
          <a:prstGeom prst="rect">
            <a:avLst/>
          </a:prstGeom>
          <a:noFill/>
        </p:spPr>
        <p:txBody>
          <a:bodyPr wrap="square">
            <a:spAutoFit/>
          </a:bodyPr>
          <a:lstStyle/>
          <a:p>
            <a:pPr marL="0" indent="0">
              <a:buNone/>
            </a:pPr>
            <a:r>
              <a:rPr lang="en-US" b="1" dirty="0"/>
              <a:t>Create the project</a:t>
            </a:r>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 </a:t>
            </a:r>
            <a:r>
              <a:rPr lang="en-US" dirty="0" err="1"/>
              <a:t>django</a:t>
            </a:r>
            <a:r>
              <a:rPr lang="en-US" dirty="0"/>
              <a:t>-admin </a:t>
            </a:r>
            <a:r>
              <a:rPr lang="en-US" dirty="0" err="1"/>
              <a:t>startproject</a:t>
            </a:r>
            <a:r>
              <a:rPr lang="en-US" dirty="0"/>
              <a:t> &lt;</a:t>
            </a:r>
            <a:r>
              <a:rPr lang="en-US" dirty="0" err="1"/>
              <a:t>projectName</a:t>
            </a:r>
            <a:r>
              <a:rPr lang="en-US" dirty="0"/>
              <a:t>&gt;</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01588141-12C7-6335-79D1-9A18B21B3563}"/>
              </a:ext>
            </a:extLst>
          </p:cNvPr>
          <p:cNvPicPr>
            <a:picLocks noChangeAspect="1"/>
          </p:cNvPicPr>
          <p:nvPr/>
        </p:nvPicPr>
        <p:blipFill rotWithShape="1">
          <a:blip r:embed="rId2"/>
          <a:srcRect t="6194"/>
          <a:stretch/>
        </p:blipFill>
        <p:spPr>
          <a:xfrm>
            <a:off x="4251960" y="1384316"/>
            <a:ext cx="7269480" cy="608408"/>
          </a:xfrm>
          <a:prstGeom prst="rect">
            <a:avLst/>
          </a:prstGeom>
        </p:spPr>
      </p:pic>
      <p:pic>
        <p:nvPicPr>
          <p:cNvPr id="14" name="Picture 13">
            <a:extLst>
              <a:ext uri="{FF2B5EF4-FFF2-40B4-BE49-F238E27FC236}">
                <a16:creationId xmlns:a16="http://schemas.microsoft.com/office/drawing/2014/main" id="{30C089E0-CFE1-370F-BF18-6A0CF40077D7}"/>
              </a:ext>
            </a:extLst>
          </p:cNvPr>
          <p:cNvPicPr>
            <a:picLocks noChangeAspect="1"/>
          </p:cNvPicPr>
          <p:nvPr/>
        </p:nvPicPr>
        <p:blipFill>
          <a:blip r:embed="rId3"/>
          <a:stretch>
            <a:fillRect/>
          </a:stretch>
        </p:blipFill>
        <p:spPr>
          <a:xfrm>
            <a:off x="4251960" y="2222355"/>
            <a:ext cx="4140333" cy="2413289"/>
          </a:xfrm>
          <a:prstGeom prst="rect">
            <a:avLst/>
          </a:prstGeom>
        </p:spPr>
      </p:pic>
      <p:sp>
        <p:nvSpPr>
          <p:cNvPr id="16" name="Right Brace 15">
            <a:extLst>
              <a:ext uri="{FF2B5EF4-FFF2-40B4-BE49-F238E27FC236}">
                <a16:creationId xmlns:a16="http://schemas.microsoft.com/office/drawing/2014/main" id="{D3B6B4C9-2296-5A24-144E-47F44037942D}"/>
              </a:ext>
            </a:extLst>
          </p:cNvPr>
          <p:cNvSpPr/>
          <p:nvPr/>
        </p:nvSpPr>
        <p:spPr>
          <a:xfrm>
            <a:off x="8392293" y="2222355"/>
            <a:ext cx="390511" cy="241328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17340AA-F721-0E86-A986-1CD249CE571B}"/>
              </a:ext>
            </a:extLst>
          </p:cNvPr>
          <p:cNvSpPr txBox="1"/>
          <p:nvPr/>
        </p:nvSpPr>
        <p:spPr>
          <a:xfrm>
            <a:off x="8844544" y="2039386"/>
            <a:ext cx="3031852" cy="4801314"/>
          </a:xfrm>
          <a:prstGeom prst="rect">
            <a:avLst/>
          </a:prstGeom>
          <a:noFill/>
        </p:spPr>
        <p:txBody>
          <a:bodyPr wrap="square" rtlCol="0">
            <a:spAutoFit/>
          </a:bodyPr>
          <a:lstStyle/>
          <a:p>
            <a:r>
              <a:rPr lang="en-US" b="1" dirty="0"/>
              <a:t>Django Project</a:t>
            </a:r>
          </a:p>
          <a:p>
            <a:endParaRPr lang="en-US" b="1" dirty="0"/>
          </a:p>
          <a:p>
            <a:r>
              <a:rPr lang="en-US" b="1" dirty="0"/>
              <a:t>_init_.py: </a:t>
            </a:r>
            <a:r>
              <a:rPr lang="en-US" dirty="0"/>
              <a:t>tells Python</a:t>
            </a:r>
          </a:p>
          <a:p>
            <a:r>
              <a:rPr lang="en-US" dirty="0"/>
              <a:t>to treat the directory</a:t>
            </a:r>
            <a:br>
              <a:rPr lang="en-US" dirty="0"/>
            </a:br>
            <a:r>
              <a:rPr lang="en-US" dirty="0"/>
              <a:t>as a package</a:t>
            </a:r>
          </a:p>
          <a:p>
            <a:endParaRPr lang="en-US" dirty="0"/>
          </a:p>
          <a:p>
            <a:r>
              <a:rPr lang="en-US" b="1" dirty="0"/>
              <a:t>asgi.py &amp; wsgi.py: </a:t>
            </a:r>
            <a:r>
              <a:rPr lang="en-US" dirty="0"/>
              <a:t>are</a:t>
            </a:r>
            <a:br>
              <a:rPr lang="en-US" dirty="0"/>
            </a:br>
            <a:r>
              <a:rPr lang="en-US" dirty="0"/>
              <a:t>special config files that allows Django to communicate with the web server</a:t>
            </a:r>
          </a:p>
          <a:p>
            <a:endParaRPr lang="en-US" dirty="0"/>
          </a:p>
          <a:p>
            <a:r>
              <a:rPr lang="en-US" b="1" dirty="0"/>
              <a:t>settings.py: </a:t>
            </a:r>
            <a:r>
              <a:rPr lang="en-US" dirty="0"/>
              <a:t>contains a bunch of settings to install applications, install plug-ins, middleware, and modify database engines</a:t>
            </a:r>
            <a:br>
              <a:rPr lang="en-US" dirty="0"/>
            </a:br>
            <a:r>
              <a:rPr lang="en-US" dirty="0"/>
              <a:t> </a:t>
            </a:r>
          </a:p>
        </p:txBody>
      </p:sp>
      <p:sp>
        <p:nvSpPr>
          <p:cNvPr id="23" name="TextBox 22">
            <a:extLst>
              <a:ext uri="{FF2B5EF4-FFF2-40B4-BE49-F238E27FC236}">
                <a16:creationId xmlns:a16="http://schemas.microsoft.com/office/drawing/2014/main" id="{42494D2E-2303-90AF-BC80-3AEBB7984D44}"/>
              </a:ext>
            </a:extLst>
          </p:cNvPr>
          <p:cNvSpPr txBox="1"/>
          <p:nvPr/>
        </p:nvSpPr>
        <p:spPr>
          <a:xfrm>
            <a:off x="4251960" y="4865275"/>
            <a:ext cx="4530844" cy="1754326"/>
          </a:xfrm>
          <a:prstGeom prst="rect">
            <a:avLst/>
          </a:prstGeom>
          <a:noFill/>
        </p:spPr>
        <p:txBody>
          <a:bodyPr wrap="square" rtlCol="0">
            <a:spAutoFit/>
          </a:bodyPr>
          <a:lstStyle/>
          <a:p>
            <a:r>
              <a:rPr lang="en-US" b="1" dirty="0"/>
              <a:t>urls.py: </a:t>
            </a:r>
            <a:r>
              <a:rPr lang="en-US" dirty="0"/>
              <a:t>allow us to configure different URL routes to different Django applications</a:t>
            </a:r>
          </a:p>
          <a:p>
            <a:endParaRPr lang="en-US" dirty="0"/>
          </a:p>
          <a:p>
            <a:r>
              <a:rPr lang="en-US" b="1" dirty="0"/>
              <a:t>manage.py:</a:t>
            </a:r>
            <a:r>
              <a:rPr lang="en-US" dirty="0"/>
              <a:t> a special file that acts as a command line tool to made database migrations, run Python server, and etc.</a:t>
            </a:r>
            <a:endParaRPr lang="en-US" b="1" dirty="0"/>
          </a:p>
        </p:txBody>
      </p:sp>
    </p:spTree>
    <p:extLst>
      <p:ext uri="{BB962C8B-B14F-4D97-AF65-F5344CB8AC3E}">
        <p14:creationId xmlns:p14="http://schemas.microsoft.com/office/powerpoint/2010/main" val="212785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EAB-11BE-B688-81C9-3DEC6F6A31C8}"/>
              </a:ext>
            </a:extLst>
          </p:cNvPr>
          <p:cNvSpPr>
            <a:spLocks noGrp="1"/>
          </p:cNvSpPr>
          <p:nvPr>
            <p:ph type="title"/>
          </p:nvPr>
        </p:nvSpPr>
        <p:spPr/>
        <p:txBody>
          <a:bodyPr/>
          <a:lstStyle/>
          <a:p>
            <a:r>
              <a:rPr lang="en-US" dirty="0"/>
              <a:t>Step 3</a:t>
            </a:r>
          </a:p>
        </p:txBody>
      </p:sp>
      <p:sp>
        <p:nvSpPr>
          <p:cNvPr id="4" name="Text Placeholder 3">
            <a:extLst>
              <a:ext uri="{FF2B5EF4-FFF2-40B4-BE49-F238E27FC236}">
                <a16:creationId xmlns:a16="http://schemas.microsoft.com/office/drawing/2014/main" id="{67F1BA62-1B8F-936D-2517-FA5DB203D310}"/>
              </a:ext>
            </a:extLst>
          </p:cNvPr>
          <p:cNvSpPr>
            <a:spLocks noGrp="1"/>
          </p:cNvSpPr>
          <p:nvPr>
            <p:ph type="body" sz="half" idx="2"/>
          </p:nvPr>
        </p:nvSpPr>
        <p:spPr/>
        <p:txBody>
          <a:bodyPr/>
          <a:lstStyle/>
          <a:p>
            <a:r>
              <a:rPr lang="en-US" dirty="0"/>
              <a:t>Install Firebase Admin SDK</a:t>
            </a:r>
          </a:p>
          <a:p>
            <a:r>
              <a:rPr lang="en-US" dirty="0"/>
              <a:t>Use Firebase as your database backend instead of SQLite in a Django project</a:t>
            </a:r>
          </a:p>
        </p:txBody>
      </p:sp>
      <p:sp>
        <p:nvSpPr>
          <p:cNvPr id="8" name="TextBox 7">
            <a:extLst>
              <a:ext uri="{FF2B5EF4-FFF2-40B4-BE49-F238E27FC236}">
                <a16:creationId xmlns:a16="http://schemas.microsoft.com/office/drawing/2014/main" id="{A0DD8AB3-0211-204B-A941-24B762EB22FC}"/>
              </a:ext>
            </a:extLst>
          </p:cNvPr>
          <p:cNvSpPr txBox="1"/>
          <p:nvPr/>
        </p:nvSpPr>
        <p:spPr>
          <a:xfrm>
            <a:off x="4251960" y="2655869"/>
            <a:ext cx="7475220" cy="1754326"/>
          </a:xfrm>
          <a:prstGeom prst="rect">
            <a:avLst/>
          </a:prstGeom>
          <a:noFill/>
        </p:spPr>
        <p:txBody>
          <a:bodyPr wrap="square">
            <a:spAutoFit/>
          </a:bodyPr>
          <a:lstStyle/>
          <a:p>
            <a:r>
              <a:rPr lang="en-US" dirty="0"/>
              <a:t>Install the Firebase Admin SDK for Python. </a:t>
            </a:r>
          </a:p>
          <a:p>
            <a:endParaRPr lang="en-US" dirty="0"/>
          </a:p>
          <a:p>
            <a:r>
              <a:rPr lang="en-US" dirty="0"/>
              <a:t>You can do this via pip:</a:t>
            </a:r>
          </a:p>
          <a:p>
            <a:endParaRPr lang="en-US" dirty="0"/>
          </a:p>
          <a:p>
            <a:pPr marL="285750" indent="-285750">
              <a:buFont typeface="Arial" panose="020B0604020202020204" pitchFamily="34" charset="0"/>
              <a:buChar char="•"/>
            </a:pPr>
            <a:r>
              <a:rPr lang="en-US" dirty="0"/>
              <a:t>pip install firebase-admin</a:t>
            </a:r>
          </a:p>
          <a:p>
            <a:endParaRPr lang="en-US" dirty="0"/>
          </a:p>
        </p:txBody>
      </p:sp>
      <p:pic>
        <p:nvPicPr>
          <p:cNvPr id="10" name="Picture 9">
            <a:extLst>
              <a:ext uri="{FF2B5EF4-FFF2-40B4-BE49-F238E27FC236}">
                <a16:creationId xmlns:a16="http://schemas.microsoft.com/office/drawing/2014/main" id="{CE42398A-063B-B920-0707-53BD1FCBC99A}"/>
              </a:ext>
            </a:extLst>
          </p:cNvPr>
          <p:cNvPicPr>
            <a:picLocks noChangeAspect="1"/>
          </p:cNvPicPr>
          <p:nvPr/>
        </p:nvPicPr>
        <p:blipFill>
          <a:blip r:embed="rId2"/>
          <a:stretch>
            <a:fillRect/>
          </a:stretch>
        </p:blipFill>
        <p:spPr>
          <a:xfrm>
            <a:off x="4251960" y="4559073"/>
            <a:ext cx="7475220" cy="605726"/>
          </a:xfrm>
          <a:prstGeom prst="rect">
            <a:avLst/>
          </a:prstGeom>
        </p:spPr>
      </p:pic>
    </p:spTree>
    <p:extLst>
      <p:ext uri="{BB962C8B-B14F-4D97-AF65-F5344CB8AC3E}">
        <p14:creationId xmlns:p14="http://schemas.microsoft.com/office/powerpoint/2010/main" val="3554284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EAB-11BE-B688-81C9-3DEC6F6A31C8}"/>
              </a:ext>
            </a:extLst>
          </p:cNvPr>
          <p:cNvSpPr>
            <a:spLocks noGrp="1"/>
          </p:cNvSpPr>
          <p:nvPr>
            <p:ph type="title"/>
          </p:nvPr>
        </p:nvSpPr>
        <p:spPr/>
        <p:txBody>
          <a:bodyPr anchor="ctr">
            <a:noAutofit/>
          </a:bodyPr>
          <a:lstStyle/>
          <a:p>
            <a:r>
              <a:rPr lang="en-US" dirty="0">
                <a:solidFill>
                  <a:schemeClr val="bg1"/>
                </a:solidFill>
              </a:rPr>
              <a:t>Step 4</a:t>
            </a:r>
          </a:p>
        </p:txBody>
      </p:sp>
      <p:sp>
        <p:nvSpPr>
          <p:cNvPr id="4" name="Text Placeholder 3">
            <a:extLst>
              <a:ext uri="{FF2B5EF4-FFF2-40B4-BE49-F238E27FC236}">
                <a16:creationId xmlns:a16="http://schemas.microsoft.com/office/drawing/2014/main" id="{67F1BA62-1B8F-936D-2517-FA5DB203D310}"/>
              </a:ext>
            </a:extLst>
          </p:cNvPr>
          <p:cNvSpPr>
            <a:spLocks noGrp="1"/>
          </p:cNvSpPr>
          <p:nvPr>
            <p:ph type="body" sz="half" idx="2"/>
          </p:nvPr>
        </p:nvSpPr>
        <p:spPr>
          <a:xfrm>
            <a:off x="767857" y="2655869"/>
            <a:ext cx="3031852" cy="3752551"/>
          </a:xfrm>
        </p:spPr>
        <p:txBody>
          <a:bodyPr>
            <a:normAutofit/>
          </a:bodyPr>
          <a:lstStyle/>
          <a:p>
            <a:r>
              <a:rPr lang="en-US" b="1" dirty="0">
                <a:solidFill>
                  <a:schemeClr val="bg1"/>
                </a:solidFill>
              </a:rPr>
              <a:t>Set up Firebase Project: </a:t>
            </a:r>
            <a:r>
              <a:rPr lang="en-US" dirty="0">
                <a:solidFill>
                  <a:schemeClr val="bg1"/>
                </a:solidFill>
              </a:rPr>
              <a:t>Create a Firebase project in the Firebase console if you haven't already done so. </a:t>
            </a:r>
          </a:p>
          <a:p>
            <a:r>
              <a:rPr lang="en-US" dirty="0">
                <a:solidFill>
                  <a:schemeClr val="bg1"/>
                </a:solidFill>
              </a:rPr>
              <a:t>SEE TO: </a:t>
            </a:r>
            <a:r>
              <a:rPr lang="en-US" dirty="0">
                <a:solidFill>
                  <a:schemeClr val="bg1"/>
                </a:solidFill>
                <a:hlinkClick r:id="rId2" action="ppaction://hlinksldjump">
                  <a:extLst>
                    <a:ext uri="{A12FA001-AC4F-418D-AE19-62706E023703}">
                      <ahyp:hlinkClr xmlns:ahyp="http://schemas.microsoft.com/office/drawing/2018/hyperlinkcolor" val="tx"/>
                    </a:ext>
                  </a:extLst>
                </a:hlinkClick>
              </a:rPr>
              <a:t>RECAP  Setting up the cloud via Firebase</a:t>
            </a:r>
            <a:endParaRPr lang="en-US" dirty="0">
              <a:solidFill>
                <a:schemeClr val="bg1"/>
              </a:solidFill>
            </a:endParaRPr>
          </a:p>
          <a:p>
            <a:r>
              <a:rPr lang="en-US" dirty="0">
                <a:solidFill>
                  <a:schemeClr val="bg1"/>
                </a:solidFill>
              </a:rPr>
              <a:t>Once you have a project, you'll need to generate a private key file. Go to Project Settings &gt; Service accounts and generate a new private key. This file will be used to authenticate your Django app with Firebase</a:t>
            </a:r>
          </a:p>
        </p:txBody>
      </p:sp>
      <p:grpSp>
        <p:nvGrpSpPr>
          <p:cNvPr id="86" name="Group 85">
            <a:extLst>
              <a:ext uri="{FF2B5EF4-FFF2-40B4-BE49-F238E27FC236}">
                <a16:creationId xmlns:a16="http://schemas.microsoft.com/office/drawing/2014/main" id="{946A6A04-967F-2A08-6328-C52611043AF1}"/>
              </a:ext>
            </a:extLst>
          </p:cNvPr>
          <p:cNvGrpSpPr/>
          <p:nvPr/>
        </p:nvGrpSpPr>
        <p:grpSpPr>
          <a:xfrm>
            <a:off x="4250694" y="933450"/>
            <a:ext cx="7491726" cy="4837734"/>
            <a:chOff x="4250694" y="608076"/>
            <a:chExt cx="5160962" cy="3332658"/>
          </a:xfrm>
        </p:grpSpPr>
        <p:pic>
          <p:nvPicPr>
            <p:cNvPr id="77" name="Content Placeholder 18">
              <a:extLst>
                <a:ext uri="{FF2B5EF4-FFF2-40B4-BE49-F238E27FC236}">
                  <a16:creationId xmlns:a16="http://schemas.microsoft.com/office/drawing/2014/main" id="{C6587D2A-A6B6-2C0B-5ED3-CBFDCAF9723F}"/>
                </a:ext>
              </a:extLst>
            </p:cNvPr>
            <p:cNvPicPr>
              <a:picLocks noChangeAspect="1"/>
            </p:cNvPicPr>
            <p:nvPr/>
          </p:nvPicPr>
          <p:blipFill>
            <a:blip r:embed="rId3"/>
            <a:stretch>
              <a:fillRect/>
            </a:stretch>
          </p:blipFill>
          <p:spPr>
            <a:xfrm>
              <a:off x="4250694" y="608076"/>
              <a:ext cx="5160962" cy="3332658"/>
            </a:xfrm>
            <a:prstGeom prst="rect">
              <a:avLst/>
            </a:prstGeom>
          </p:spPr>
        </p:pic>
        <p:pic>
          <p:nvPicPr>
            <p:cNvPr id="78" name="Picture 77">
              <a:extLst>
                <a:ext uri="{FF2B5EF4-FFF2-40B4-BE49-F238E27FC236}">
                  <a16:creationId xmlns:a16="http://schemas.microsoft.com/office/drawing/2014/main" id="{68F12521-B9D2-BFE0-7408-478295A71690}"/>
                </a:ext>
              </a:extLst>
            </p:cNvPr>
            <p:cNvPicPr>
              <a:picLocks noChangeAspect="1"/>
            </p:cNvPicPr>
            <p:nvPr/>
          </p:nvPicPr>
          <p:blipFill rotWithShape="1">
            <a:blip r:embed="rId4"/>
            <a:srcRect l="22013" t="54731" r="32202" b="38772"/>
            <a:stretch/>
          </p:blipFill>
          <p:spPr>
            <a:xfrm>
              <a:off x="5462432" y="662785"/>
              <a:ext cx="788508" cy="94083"/>
            </a:xfrm>
            <a:prstGeom prst="rect">
              <a:avLst/>
            </a:prstGeom>
          </p:spPr>
        </p:pic>
        <p:sp>
          <p:nvSpPr>
            <p:cNvPr id="79" name="Rectangle: Rounded Corners 78">
              <a:extLst>
                <a:ext uri="{FF2B5EF4-FFF2-40B4-BE49-F238E27FC236}">
                  <a16:creationId xmlns:a16="http://schemas.microsoft.com/office/drawing/2014/main" id="{B722F470-2F7B-B0C2-F046-3ABA5A235877}"/>
                </a:ext>
              </a:extLst>
            </p:cNvPr>
            <p:cNvSpPr/>
            <p:nvPr/>
          </p:nvSpPr>
          <p:spPr>
            <a:xfrm>
              <a:off x="6943090" y="102514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81" name="Straight Arrow Connector 80">
              <a:extLst>
                <a:ext uri="{FF2B5EF4-FFF2-40B4-BE49-F238E27FC236}">
                  <a16:creationId xmlns:a16="http://schemas.microsoft.com/office/drawing/2014/main" id="{2A9F40D9-A0E9-3E06-7B74-67A85F866A5D}"/>
                </a:ext>
              </a:extLst>
            </p:cNvPr>
            <p:cNvCxnSpPr>
              <a:cxnSpLocks/>
            </p:cNvCxnSpPr>
            <p:nvPr/>
          </p:nvCxnSpPr>
          <p:spPr>
            <a:xfrm flipH="1">
              <a:off x="7533640" y="378510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B842099A-5ADF-AF0A-087B-F06667680B31}"/>
                </a:ext>
              </a:extLst>
            </p:cNvPr>
            <p:cNvSpPr/>
            <p:nvPr/>
          </p:nvSpPr>
          <p:spPr>
            <a:xfrm>
              <a:off x="6523990" y="365810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3" name="Rectangle: Rounded Corners 82">
              <a:extLst>
                <a:ext uri="{FF2B5EF4-FFF2-40B4-BE49-F238E27FC236}">
                  <a16:creationId xmlns:a16="http://schemas.microsoft.com/office/drawing/2014/main" id="{4C14FD53-366A-0CC3-2D75-3F5558FCB38E}"/>
                </a:ext>
              </a:extLst>
            </p:cNvPr>
            <p:cNvSpPr/>
            <p:nvPr/>
          </p:nvSpPr>
          <p:spPr>
            <a:xfrm>
              <a:off x="6523990" y="286766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87" name="Oval 86">
            <a:extLst>
              <a:ext uri="{FF2B5EF4-FFF2-40B4-BE49-F238E27FC236}">
                <a16:creationId xmlns:a16="http://schemas.microsoft.com/office/drawing/2014/main" id="{1E5A9677-080D-254E-364C-82999CF18ACB}"/>
              </a:ext>
            </a:extLst>
          </p:cNvPr>
          <p:cNvSpPr/>
          <p:nvPr/>
        </p:nvSpPr>
        <p:spPr>
          <a:xfrm>
            <a:off x="5486403" y="1203963"/>
            <a:ext cx="411468" cy="413401"/>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Connector: Elbow 88">
            <a:extLst>
              <a:ext uri="{FF2B5EF4-FFF2-40B4-BE49-F238E27FC236}">
                <a16:creationId xmlns:a16="http://schemas.microsoft.com/office/drawing/2014/main" id="{A2215A5C-9DEE-B5A7-0A0D-9E37C4F3D356}"/>
              </a:ext>
            </a:extLst>
          </p:cNvPr>
          <p:cNvCxnSpPr>
            <a:stCxn id="87" idx="0"/>
            <a:endCxn id="79" idx="0"/>
          </p:cNvCxnSpPr>
          <p:nvPr/>
        </p:nvCxnSpPr>
        <p:spPr>
          <a:xfrm rot="16200000" flipH="1">
            <a:off x="6972433" y="-76334"/>
            <a:ext cx="334909" cy="2895503"/>
          </a:xfrm>
          <a:prstGeom prst="bentConnector3">
            <a:avLst>
              <a:gd name="adj1" fmla="val 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891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741F3D5-445F-445A-940A-6F43C32B1ACA}"/>
              </a:ext>
            </a:extLst>
          </p:cNvPr>
          <p:cNvSpPr/>
          <p:nvPr/>
        </p:nvSpPr>
        <p:spPr>
          <a:xfrm>
            <a:off x="433383" y="4281812"/>
            <a:ext cx="5447681" cy="2180542"/>
          </a:xfrm>
          <a:prstGeom prst="rect">
            <a:avLst/>
          </a:prstGeom>
          <a:solidFill>
            <a:srgbClr val="465359"/>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BEEAB-11BE-B688-81C9-3DEC6F6A31C8}"/>
              </a:ext>
            </a:extLst>
          </p:cNvPr>
          <p:cNvSpPr>
            <a:spLocks noGrp="1"/>
          </p:cNvSpPr>
          <p:nvPr>
            <p:ph type="title"/>
          </p:nvPr>
        </p:nvSpPr>
        <p:spPr>
          <a:xfrm>
            <a:off x="433385" y="4363951"/>
            <a:ext cx="5447680" cy="275956"/>
          </a:xfrm>
        </p:spPr>
        <p:txBody>
          <a:bodyPr anchor="ctr">
            <a:noAutofit/>
          </a:bodyPr>
          <a:lstStyle/>
          <a:p>
            <a:r>
              <a:rPr lang="en-US" dirty="0">
                <a:solidFill>
                  <a:schemeClr val="bg1"/>
                </a:solidFill>
              </a:rPr>
              <a:t>Step 5</a:t>
            </a:r>
          </a:p>
        </p:txBody>
      </p:sp>
      <p:sp>
        <p:nvSpPr>
          <p:cNvPr id="4" name="Text Placeholder 3">
            <a:extLst>
              <a:ext uri="{FF2B5EF4-FFF2-40B4-BE49-F238E27FC236}">
                <a16:creationId xmlns:a16="http://schemas.microsoft.com/office/drawing/2014/main" id="{67F1BA62-1B8F-936D-2517-FA5DB203D310}"/>
              </a:ext>
            </a:extLst>
          </p:cNvPr>
          <p:cNvSpPr>
            <a:spLocks noGrp="1"/>
          </p:cNvSpPr>
          <p:nvPr>
            <p:ph type="body" sz="half" idx="2"/>
          </p:nvPr>
        </p:nvSpPr>
        <p:spPr>
          <a:xfrm>
            <a:off x="433385" y="4722048"/>
            <a:ext cx="5447679" cy="1740305"/>
          </a:xfrm>
        </p:spPr>
        <p:txBody>
          <a:bodyPr>
            <a:normAutofit lnSpcReduction="10000"/>
          </a:bodyPr>
          <a:lstStyle/>
          <a:p>
            <a:r>
              <a:rPr lang="en-US" sz="1800" b="1" dirty="0">
                <a:solidFill>
                  <a:schemeClr val="bg1"/>
                </a:solidFill>
              </a:rPr>
              <a:t>Configure Django Settings</a:t>
            </a:r>
          </a:p>
          <a:p>
            <a:r>
              <a:rPr lang="en-US" sz="1800" dirty="0">
                <a:solidFill>
                  <a:schemeClr val="bg1"/>
                </a:solidFill>
              </a:rPr>
              <a:t>Replace "path/to/firebase/</a:t>
            </a:r>
            <a:r>
              <a:rPr lang="en-US" sz="1800" dirty="0" err="1">
                <a:solidFill>
                  <a:schemeClr val="bg1"/>
                </a:solidFill>
              </a:rPr>
              <a:t>serviceAccountKey.json</a:t>
            </a:r>
            <a:r>
              <a:rPr lang="en-US" sz="1800" dirty="0">
                <a:solidFill>
                  <a:schemeClr val="bg1"/>
                </a:solidFill>
              </a:rPr>
              <a:t>" with the path to the private key file you downloaded from the Firebase console. Also, replace 'your-firebase-database-</a:t>
            </a:r>
            <a:r>
              <a:rPr lang="en-US" sz="1800" dirty="0" err="1">
                <a:solidFill>
                  <a:schemeClr val="bg1"/>
                </a:solidFill>
              </a:rPr>
              <a:t>url</a:t>
            </a:r>
            <a:r>
              <a:rPr lang="en-US" sz="1800" dirty="0">
                <a:solidFill>
                  <a:schemeClr val="bg1"/>
                </a:solidFill>
              </a:rPr>
              <a:t>' with the URL of your Firebase Realtime Database or Firestore.</a:t>
            </a:r>
          </a:p>
        </p:txBody>
      </p:sp>
      <p:pic>
        <p:nvPicPr>
          <p:cNvPr id="21" name="Picture 20">
            <a:extLst>
              <a:ext uri="{FF2B5EF4-FFF2-40B4-BE49-F238E27FC236}">
                <a16:creationId xmlns:a16="http://schemas.microsoft.com/office/drawing/2014/main" id="{833A34B3-1DF8-B28C-8166-2D9614CB6242}"/>
              </a:ext>
            </a:extLst>
          </p:cNvPr>
          <p:cNvPicPr>
            <a:picLocks noChangeAspect="1"/>
          </p:cNvPicPr>
          <p:nvPr/>
        </p:nvPicPr>
        <p:blipFill>
          <a:blip r:embed="rId2"/>
          <a:stretch>
            <a:fillRect/>
          </a:stretch>
        </p:blipFill>
        <p:spPr>
          <a:xfrm>
            <a:off x="6250184" y="4281812"/>
            <a:ext cx="5488385" cy="2180542"/>
          </a:xfrm>
          <a:prstGeom prst="rect">
            <a:avLst/>
          </a:prstGeom>
        </p:spPr>
      </p:pic>
      <p:grpSp>
        <p:nvGrpSpPr>
          <p:cNvPr id="30" name="Group 29">
            <a:extLst>
              <a:ext uri="{FF2B5EF4-FFF2-40B4-BE49-F238E27FC236}">
                <a16:creationId xmlns:a16="http://schemas.microsoft.com/office/drawing/2014/main" id="{37016784-9924-ED40-CE0E-300ACCF6B3B2}"/>
              </a:ext>
            </a:extLst>
          </p:cNvPr>
          <p:cNvGrpSpPr/>
          <p:nvPr/>
        </p:nvGrpSpPr>
        <p:grpSpPr>
          <a:xfrm>
            <a:off x="445811" y="600418"/>
            <a:ext cx="5447680" cy="3516418"/>
            <a:chOff x="6597654" y="585873"/>
            <a:chExt cx="5160962" cy="3331345"/>
          </a:xfrm>
        </p:grpSpPr>
        <p:pic>
          <p:nvPicPr>
            <p:cNvPr id="22" name="Content Placeholder 18">
              <a:extLst>
                <a:ext uri="{FF2B5EF4-FFF2-40B4-BE49-F238E27FC236}">
                  <a16:creationId xmlns:a16="http://schemas.microsoft.com/office/drawing/2014/main" id="{8B1626B0-1AB0-CA46-FBF7-FC870294B8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97654" y="585873"/>
              <a:ext cx="5160962" cy="3331345"/>
            </a:xfrm>
            <a:prstGeom prst="rect">
              <a:avLst/>
            </a:prstGeom>
          </p:spPr>
        </p:pic>
        <p:pic>
          <p:nvPicPr>
            <p:cNvPr id="23" name="Picture 22">
              <a:extLst>
                <a:ext uri="{FF2B5EF4-FFF2-40B4-BE49-F238E27FC236}">
                  <a16:creationId xmlns:a16="http://schemas.microsoft.com/office/drawing/2014/main" id="{847ED6E6-571A-B8DF-F687-81B3B44FEAA6}"/>
                </a:ext>
              </a:extLst>
            </p:cNvPr>
            <p:cNvPicPr>
              <a:picLocks noChangeAspect="1"/>
            </p:cNvPicPr>
            <p:nvPr/>
          </p:nvPicPr>
          <p:blipFill rotWithShape="1">
            <a:blip r:embed="rId5"/>
            <a:srcRect l="22013" t="54731" r="32202" b="38772"/>
            <a:stretch/>
          </p:blipFill>
          <p:spPr>
            <a:xfrm>
              <a:off x="7809392" y="639925"/>
              <a:ext cx="788508" cy="94083"/>
            </a:xfrm>
            <a:prstGeom prst="rect">
              <a:avLst/>
            </a:prstGeom>
          </p:spPr>
        </p:pic>
        <p:sp>
          <p:nvSpPr>
            <p:cNvPr id="24" name="Rectangle: Rounded Corners 23">
              <a:extLst>
                <a:ext uri="{FF2B5EF4-FFF2-40B4-BE49-F238E27FC236}">
                  <a16:creationId xmlns:a16="http://schemas.microsoft.com/office/drawing/2014/main" id="{8F996879-2650-0EDB-066C-CC097C42E5FA}"/>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26" name="Straight Arrow Connector 25">
              <a:extLst>
                <a:ext uri="{FF2B5EF4-FFF2-40B4-BE49-F238E27FC236}">
                  <a16:creationId xmlns:a16="http://schemas.microsoft.com/office/drawing/2014/main" id="{DEEE192A-11B0-A39E-EB33-966D47E0B4ED}"/>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7B2601A6-C263-F97D-2159-325CA1A0A9BF}"/>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Rectangle: Rounded Corners 27">
              <a:extLst>
                <a:ext uri="{FF2B5EF4-FFF2-40B4-BE49-F238E27FC236}">
                  <a16:creationId xmlns:a16="http://schemas.microsoft.com/office/drawing/2014/main" id="{412E2611-0D1E-B34B-F694-7EB1B8528306}"/>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32" name="Picture 31">
            <a:extLst>
              <a:ext uri="{FF2B5EF4-FFF2-40B4-BE49-F238E27FC236}">
                <a16:creationId xmlns:a16="http://schemas.microsoft.com/office/drawing/2014/main" id="{D3113CD2-B90C-C864-115C-36DDA077C62D}"/>
              </a:ext>
            </a:extLst>
          </p:cNvPr>
          <p:cNvPicPr>
            <a:picLocks noChangeAspect="1"/>
          </p:cNvPicPr>
          <p:nvPr/>
        </p:nvPicPr>
        <p:blipFill>
          <a:blip r:embed="rId6"/>
          <a:stretch>
            <a:fillRect/>
          </a:stretch>
        </p:blipFill>
        <p:spPr>
          <a:xfrm>
            <a:off x="6250185" y="599725"/>
            <a:ext cx="5488384" cy="3517804"/>
          </a:xfrm>
          <a:prstGeom prst="rect">
            <a:avLst/>
          </a:prstGeom>
        </p:spPr>
      </p:pic>
      <p:sp>
        <p:nvSpPr>
          <p:cNvPr id="7" name="Rectangle: Rounded Corners 6">
            <a:extLst>
              <a:ext uri="{FF2B5EF4-FFF2-40B4-BE49-F238E27FC236}">
                <a16:creationId xmlns:a16="http://schemas.microsoft.com/office/drawing/2014/main" id="{6DFA5C2F-D5AB-6CD7-C4AE-B998D2AE7254}"/>
              </a:ext>
            </a:extLst>
          </p:cNvPr>
          <p:cNvSpPr/>
          <p:nvPr/>
        </p:nvSpPr>
        <p:spPr>
          <a:xfrm>
            <a:off x="6250184" y="2689860"/>
            <a:ext cx="3823456" cy="1426976"/>
          </a:xfrm>
          <a:prstGeom prst="round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B8D8A81-4B7D-5718-2CBF-257AA91DEDCC}"/>
              </a:ext>
            </a:extLst>
          </p:cNvPr>
          <p:cNvSpPr/>
          <p:nvPr/>
        </p:nvSpPr>
        <p:spPr>
          <a:xfrm>
            <a:off x="6250184" y="5334000"/>
            <a:ext cx="4273036" cy="1119412"/>
          </a:xfrm>
          <a:prstGeom prst="round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FF8A6A30-F17D-C244-12A9-4261E06D076E}"/>
              </a:ext>
            </a:extLst>
          </p:cNvPr>
          <p:cNvCxnSpPr>
            <a:stCxn id="7" idx="3"/>
            <a:endCxn id="8" idx="3"/>
          </p:cNvCxnSpPr>
          <p:nvPr/>
        </p:nvCxnSpPr>
        <p:spPr>
          <a:xfrm>
            <a:off x="10073640" y="3403348"/>
            <a:ext cx="449580" cy="2490358"/>
          </a:xfrm>
          <a:prstGeom prst="bentConnector3">
            <a:avLst>
              <a:gd name="adj1" fmla="val 36271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97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9EAF0A-DDB0-31B0-A400-D28F394B8B39}"/>
              </a:ext>
            </a:extLst>
          </p:cNvPr>
          <p:cNvSpPr>
            <a:spLocks noGrp="1"/>
          </p:cNvSpPr>
          <p:nvPr>
            <p:ph type="ctrTitle"/>
          </p:nvPr>
        </p:nvSpPr>
        <p:spPr>
          <a:xfrm>
            <a:off x="581191" y="723901"/>
            <a:ext cx="10993549" cy="1428750"/>
          </a:xfrm>
        </p:spPr>
        <p:txBody>
          <a:bodyPr>
            <a:normAutofit/>
          </a:bodyPr>
          <a:lstStyle/>
          <a:p>
            <a:r>
              <a:rPr lang="en-US" b="0" i="0" dirty="0">
                <a:effectLst/>
                <a:highlight>
                  <a:srgbClr val="FFFFFF"/>
                </a:highlight>
                <a:latin typeface="-apple-system"/>
              </a:rPr>
              <a:t>Django - Single Sign-on (SSO) Via </a:t>
            </a:r>
            <a:r>
              <a:rPr lang="en-US" b="0" i="0" dirty="0">
                <a:solidFill>
                  <a:srgbClr val="EB5424"/>
                </a:solidFill>
                <a:effectLst/>
                <a:highlight>
                  <a:srgbClr val="FFFFFF"/>
                </a:highlight>
                <a:latin typeface="-apple-system"/>
              </a:rPr>
              <a:t>Auth0</a:t>
            </a:r>
            <a:endParaRPr lang="en-US" dirty="0">
              <a:solidFill>
                <a:srgbClr val="EB5424"/>
              </a:solidFill>
            </a:endParaRPr>
          </a:p>
        </p:txBody>
      </p:sp>
      <p:sp>
        <p:nvSpPr>
          <p:cNvPr id="6" name="Subtitle 5">
            <a:extLst>
              <a:ext uri="{FF2B5EF4-FFF2-40B4-BE49-F238E27FC236}">
                <a16:creationId xmlns:a16="http://schemas.microsoft.com/office/drawing/2014/main" id="{7EA68255-4A71-2840-0FBA-8349522B3B43}"/>
              </a:ext>
            </a:extLst>
          </p:cNvPr>
          <p:cNvSpPr>
            <a:spLocks noGrp="1"/>
          </p:cNvSpPr>
          <p:nvPr>
            <p:ph type="subTitle" idx="1"/>
          </p:nvPr>
        </p:nvSpPr>
        <p:spPr>
          <a:xfrm>
            <a:off x="581194" y="2172965"/>
            <a:ext cx="10993546" cy="525565"/>
          </a:xfrm>
        </p:spPr>
        <p:txBody>
          <a:bodyPr>
            <a:normAutofit/>
          </a:bodyPr>
          <a:lstStyle/>
          <a:p>
            <a:r>
              <a:rPr lang="en-US" dirty="0"/>
              <a:t>add authentication and authorization to your applications</a:t>
            </a:r>
          </a:p>
        </p:txBody>
      </p:sp>
      <p:sp>
        <p:nvSpPr>
          <p:cNvPr id="1035" name="Rectangle 1034">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1036">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9" name="Rectangle 1038">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8" name="Picture 4" descr="Auth0: Secure access for everyone. But not just anyone.">
            <a:extLst>
              <a:ext uri="{FF2B5EF4-FFF2-40B4-BE49-F238E27FC236}">
                <a16:creationId xmlns:a16="http://schemas.microsoft.com/office/drawing/2014/main" id="{C052819C-6593-727E-ACCB-5326A82839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06479" y="3131540"/>
            <a:ext cx="7338988" cy="2201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AA0257-2109-21F1-4A78-7712B3AD523C}"/>
              </a:ext>
            </a:extLst>
          </p:cNvPr>
          <p:cNvSpPr txBox="1"/>
          <p:nvPr/>
        </p:nvSpPr>
        <p:spPr>
          <a:xfrm>
            <a:off x="581191" y="6429463"/>
            <a:ext cx="6094902" cy="369332"/>
          </a:xfrm>
          <a:prstGeom prst="rect">
            <a:avLst/>
          </a:prstGeom>
          <a:noFill/>
        </p:spPr>
        <p:txBody>
          <a:bodyPr wrap="square">
            <a:spAutoFit/>
          </a:bodyPr>
          <a:lstStyle/>
          <a:p>
            <a:pPr>
              <a:spcAft>
                <a:spcPts val="600"/>
              </a:spcAft>
            </a:pPr>
            <a:r>
              <a:rPr lang="en-US" dirty="0">
                <a:solidFill>
                  <a:srgbClr val="EB5424"/>
                </a:solidFill>
                <a:hlinkClick r:id="rId3">
                  <a:extLst>
                    <a:ext uri="{A12FA001-AC4F-418D-AE19-62706E023703}">
                      <ahyp:hlinkClr xmlns:ahyp="http://schemas.microsoft.com/office/drawing/2018/hyperlinkcolor" val="tx"/>
                    </a:ext>
                  </a:extLst>
                </a:hlinkClick>
              </a:rPr>
              <a:t>https://auth0.com/</a:t>
            </a:r>
            <a:endParaRPr lang="en-US" dirty="0">
              <a:solidFill>
                <a:srgbClr val="EB5424"/>
              </a:solidFill>
            </a:endParaRPr>
          </a:p>
        </p:txBody>
      </p:sp>
      <p:pic>
        <p:nvPicPr>
          <p:cNvPr id="1032" name="Picture 8" descr="django-python-logo – OPENGIS.ch">
            <a:extLst>
              <a:ext uri="{FF2B5EF4-FFF2-40B4-BE49-F238E27FC236}">
                <a16:creationId xmlns:a16="http://schemas.microsoft.com/office/drawing/2014/main" id="{ACB29EBB-3B3D-DCE5-31A6-4AE816BF1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1" y="2632918"/>
            <a:ext cx="3198936" cy="319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547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lstStyle/>
          <a:p>
            <a:r>
              <a:rPr lang="en-US" dirty="0">
                <a:solidFill>
                  <a:schemeClr val="tx1"/>
                </a:solidFill>
              </a:rPr>
              <a:t>Step 1: </a:t>
            </a:r>
            <a:r>
              <a:rPr lang="en-US" dirty="0"/>
              <a:t>Sign up</a:t>
            </a:r>
          </a:p>
        </p:txBody>
      </p:sp>
      <p:pic>
        <p:nvPicPr>
          <p:cNvPr id="10" name="Content Placeholder 9">
            <a:extLst>
              <a:ext uri="{FF2B5EF4-FFF2-40B4-BE49-F238E27FC236}">
                <a16:creationId xmlns:a16="http://schemas.microsoft.com/office/drawing/2014/main" id="{4D600157-9E1E-2C9D-02F6-C8ADCA2457C5}"/>
              </a:ext>
            </a:extLst>
          </p:cNvPr>
          <p:cNvPicPr>
            <a:picLocks noGrp="1" noChangeAspect="1"/>
          </p:cNvPicPr>
          <p:nvPr>
            <p:ph idx="1"/>
          </p:nvPr>
        </p:nvPicPr>
        <p:blipFill rotWithShape="1">
          <a:blip r:embed="rId3"/>
          <a:srcRect r="590"/>
          <a:stretch/>
        </p:blipFill>
        <p:spPr>
          <a:xfrm>
            <a:off x="4254501" y="1600712"/>
            <a:ext cx="7492999" cy="3656576"/>
          </a:xfrm>
        </p:spPr>
      </p:pic>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t"/>
          <a:lstStyle/>
          <a:p>
            <a:r>
              <a:rPr lang="en-US" dirty="0">
                <a:solidFill>
                  <a:srgbClr val="00B050"/>
                </a:solidFill>
              </a:rPr>
              <a:t>Click</a:t>
            </a:r>
            <a:r>
              <a:rPr lang="en-US" dirty="0"/>
              <a:t> inside the </a:t>
            </a:r>
            <a:r>
              <a:rPr lang="en-US" dirty="0">
                <a:solidFill>
                  <a:srgbClr val="00B050"/>
                </a:solidFill>
              </a:rPr>
              <a:t>green box</a:t>
            </a:r>
          </a:p>
        </p:txBody>
      </p:sp>
      <p:sp>
        <p:nvSpPr>
          <p:cNvPr id="11" name="Rectangle: Rounded Corners 10">
            <a:extLst>
              <a:ext uri="{FF2B5EF4-FFF2-40B4-BE49-F238E27FC236}">
                <a16:creationId xmlns:a16="http://schemas.microsoft.com/office/drawing/2014/main" id="{CAD6ADC5-BB7A-F8D4-411D-81E54B7C18D0}"/>
              </a:ext>
            </a:extLst>
          </p:cNvPr>
          <p:cNvSpPr/>
          <p:nvPr/>
        </p:nvSpPr>
        <p:spPr>
          <a:xfrm>
            <a:off x="9975675" y="1885950"/>
            <a:ext cx="474461" cy="221017"/>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9" name="Straight Arrow Connector 18">
            <a:extLst>
              <a:ext uri="{FF2B5EF4-FFF2-40B4-BE49-F238E27FC236}">
                <a16:creationId xmlns:a16="http://schemas.microsoft.com/office/drawing/2014/main" id="{0DA6A659-23A6-9D34-C79A-B250C89E0738}"/>
              </a:ext>
            </a:extLst>
          </p:cNvPr>
          <p:cNvCxnSpPr>
            <a:cxnSpLocks/>
            <a:endCxn id="11" idx="2"/>
          </p:cNvCxnSpPr>
          <p:nvPr/>
        </p:nvCxnSpPr>
        <p:spPr>
          <a:xfrm flipV="1">
            <a:off x="10212906" y="2106967"/>
            <a:ext cx="0" cy="4774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0E6A9C-FEC9-55D0-2E4D-74AF298A7E12}"/>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2606907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lstStyle/>
          <a:p>
            <a:r>
              <a:rPr lang="en-US" dirty="0">
                <a:solidFill>
                  <a:schemeClr val="tx1"/>
                </a:solidFill>
              </a:rPr>
              <a:t>Step 2: </a:t>
            </a:r>
            <a:r>
              <a:rPr lang="en-US" dirty="0"/>
              <a:t>Choose A Sign-up Option</a:t>
            </a:r>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ctr"/>
          <a:lstStyle/>
          <a:p>
            <a:r>
              <a:rPr lang="en-US" dirty="0">
                <a:solidFill>
                  <a:schemeClr val="bg1"/>
                </a:solidFill>
              </a:rPr>
              <a:t>I will continue with Google</a:t>
            </a: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16" name="Content Placeholder 15">
            <a:extLst>
              <a:ext uri="{FF2B5EF4-FFF2-40B4-BE49-F238E27FC236}">
                <a16:creationId xmlns:a16="http://schemas.microsoft.com/office/drawing/2014/main" id="{DC06AD8A-7E68-F3EC-67D8-67A67A5922FE}"/>
              </a:ext>
            </a:extLst>
          </p:cNvPr>
          <p:cNvPicPr>
            <a:picLocks noGrp="1" noChangeAspect="1"/>
          </p:cNvPicPr>
          <p:nvPr>
            <p:ph idx="1"/>
          </p:nvPr>
        </p:nvPicPr>
        <p:blipFill>
          <a:blip r:embed="rId3"/>
          <a:stretch>
            <a:fillRect/>
          </a:stretch>
        </p:blipFill>
        <p:spPr>
          <a:xfrm>
            <a:off x="4162831" y="1304175"/>
            <a:ext cx="3934374" cy="4249649"/>
          </a:xfrm>
        </p:spPr>
      </p:pic>
      <p:pic>
        <p:nvPicPr>
          <p:cNvPr id="18" name="Picture 17">
            <a:extLst>
              <a:ext uri="{FF2B5EF4-FFF2-40B4-BE49-F238E27FC236}">
                <a16:creationId xmlns:a16="http://schemas.microsoft.com/office/drawing/2014/main" id="{F6944EDE-1327-55FF-7F69-869E4659A8C2}"/>
              </a:ext>
            </a:extLst>
          </p:cNvPr>
          <p:cNvPicPr>
            <a:picLocks noChangeAspect="1"/>
          </p:cNvPicPr>
          <p:nvPr/>
        </p:nvPicPr>
        <p:blipFill rotWithShape="1">
          <a:blip r:embed="rId4"/>
          <a:srcRect t="1864" r="1352" b="3635"/>
          <a:stretch/>
        </p:blipFill>
        <p:spPr>
          <a:xfrm>
            <a:off x="8504777" y="1304175"/>
            <a:ext cx="3242723" cy="4249649"/>
          </a:xfrm>
          <a:prstGeom prst="rect">
            <a:avLst/>
          </a:prstGeom>
        </p:spPr>
      </p:pic>
    </p:spTree>
    <p:extLst>
      <p:ext uri="{BB962C8B-B14F-4D97-AF65-F5344CB8AC3E}">
        <p14:creationId xmlns:p14="http://schemas.microsoft.com/office/powerpoint/2010/main" val="4064793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4450-D103-87DA-5202-EF35219F5646}"/>
              </a:ext>
            </a:extLst>
          </p:cNvPr>
          <p:cNvSpPr>
            <a:spLocks noGrp="1"/>
          </p:cNvSpPr>
          <p:nvPr>
            <p:ph type="title"/>
          </p:nvPr>
        </p:nvSpPr>
        <p:spPr/>
        <p:txBody>
          <a:bodyPr/>
          <a:lstStyle/>
          <a:p>
            <a:r>
              <a:rPr lang="en-US" dirty="0">
                <a:solidFill>
                  <a:schemeClr val="tx1"/>
                </a:solidFill>
              </a:rPr>
              <a:t>Configure Raspberry Pi </a:t>
            </a:r>
            <a:r>
              <a:rPr lang="en-US" b="1" dirty="0">
                <a:solidFill>
                  <a:schemeClr val="tx1"/>
                </a:solidFill>
              </a:rPr>
              <a:t>for RFID READER (RFIO-RC522)</a:t>
            </a:r>
          </a:p>
        </p:txBody>
      </p:sp>
      <p:pic>
        <p:nvPicPr>
          <p:cNvPr id="6" name="Content Placeholder 5">
            <a:extLst>
              <a:ext uri="{FF2B5EF4-FFF2-40B4-BE49-F238E27FC236}">
                <a16:creationId xmlns:a16="http://schemas.microsoft.com/office/drawing/2014/main" id="{0C940FEE-7F76-A46A-E26E-A3E3EED3B67C}"/>
              </a:ext>
            </a:extLst>
          </p:cNvPr>
          <p:cNvPicPr>
            <a:picLocks noGrp="1" noChangeAspect="1"/>
          </p:cNvPicPr>
          <p:nvPr>
            <p:ph sz="half" idx="1"/>
          </p:nvPr>
        </p:nvPicPr>
        <p:blipFill>
          <a:blip r:embed="rId2"/>
          <a:stretch>
            <a:fillRect/>
          </a:stretch>
        </p:blipFill>
        <p:spPr>
          <a:xfrm>
            <a:off x="789542" y="3387806"/>
            <a:ext cx="4754562" cy="2756555"/>
          </a:xfrm>
        </p:spPr>
      </p:pic>
      <p:sp>
        <p:nvSpPr>
          <p:cNvPr id="11" name="TextBox 10">
            <a:extLst>
              <a:ext uri="{FF2B5EF4-FFF2-40B4-BE49-F238E27FC236}">
                <a16:creationId xmlns:a16="http://schemas.microsoft.com/office/drawing/2014/main" id="{04DCD7D0-F6C8-DE51-3961-6F4790342419}"/>
              </a:ext>
            </a:extLst>
          </p:cNvPr>
          <p:cNvSpPr txBox="1"/>
          <p:nvPr/>
        </p:nvSpPr>
        <p:spPr>
          <a:xfrm>
            <a:off x="583479" y="1910478"/>
            <a:ext cx="5166689" cy="1508105"/>
          </a:xfrm>
          <a:prstGeom prst="rect">
            <a:avLst/>
          </a:prstGeom>
          <a:noFill/>
        </p:spPr>
        <p:txBody>
          <a:bodyPr wrap="square" rtlCol="0">
            <a:spAutoFit/>
          </a:bodyPr>
          <a:lstStyle/>
          <a:p>
            <a:r>
              <a:rPr lang="en-US" b="1" dirty="0">
                <a:solidFill>
                  <a:srgbClr val="00B050"/>
                </a:solidFill>
              </a:rPr>
              <a:t>Enable</a:t>
            </a:r>
            <a:r>
              <a:rPr lang="en-US" b="1" dirty="0"/>
              <a:t> Serial Peripheral Interface (</a:t>
            </a:r>
            <a:r>
              <a:rPr lang="en-US" b="1" dirty="0">
                <a:solidFill>
                  <a:srgbClr val="FF0000"/>
                </a:solidFill>
              </a:rPr>
              <a:t>SPI</a:t>
            </a:r>
            <a:r>
              <a:rPr lang="en-US" b="1" dirty="0"/>
              <a:t>) connection</a:t>
            </a:r>
          </a:p>
          <a:p>
            <a:r>
              <a:rPr lang="en-US" sz="1400" b="0" i="0" dirty="0">
                <a:solidFill>
                  <a:srgbClr val="333333"/>
                </a:solidFill>
                <a:effectLst/>
                <a:latin typeface="Helvetica Neue"/>
              </a:rPr>
              <a:t>an interface bus commonly used to send data between microcontrollers and small peripherals such as shift registers, sensors, and SD cards. It uses separate clock and data lines, along with a select line to choose the device you wish to talk to.</a:t>
            </a:r>
            <a:endParaRPr lang="en-US" sz="1400" b="1" dirty="0"/>
          </a:p>
        </p:txBody>
      </p:sp>
      <p:pic>
        <p:nvPicPr>
          <p:cNvPr id="34" name="Content Placeholder 20">
            <a:extLst>
              <a:ext uri="{FF2B5EF4-FFF2-40B4-BE49-F238E27FC236}">
                <a16:creationId xmlns:a16="http://schemas.microsoft.com/office/drawing/2014/main" id="{5E23F85B-7618-D93B-2CF1-E90524FD0665}"/>
              </a:ext>
            </a:extLst>
          </p:cNvPr>
          <p:cNvPicPr>
            <a:picLocks noChangeAspect="1"/>
          </p:cNvPicPr>
          <p:nvPr/>
        </p:nvPicPr>
        <p:blipFill>
          <a:blip r:embed="rId3"/>
          <a:stretch>
            <a:fillRect/>
          </a:stretch>
        </p:blipFill>
        <p:spPr>
          <a:xfrm>
            <a:off x="6096000" y="1910478"/>
            <a:ext cx="5449452" cy="4233883"/>
          </a:xfrm>
          <a:prstGeom prst="rect">
            <a:avLst/>
          </a:prstGeom>
        </p:spPr>
      </p:pic>
      <p:sp>
        <p:nvSpPr>
          <p:cNvPr id="22" name="Rectangle 21">
            <a:extLst>
              <a:ext uri="{FF2B5EF4-FFF2-40B4-BE49-F238E27FC236}">
                <a16:creationId xmlns:a16="http://schemas.microsoft.com/office/drawing/2014/main" id="{8AD905C2-CCEC-D8D7-B51F-35ACFA5E41CB}"/>
              </a:ext>
            </a:extLst>
          </p:cNvPr>
          <p:cNvSpPr/>
          <p:nvPr/>
        </p:nvSpPr>
        <p:spPr>
          <a:xfrm>
            <a:off x="7928253" y="2283543"/>
            <a:ext cx="1056983"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FA605-300E-5923-10F2-BB3126B179F6}"/>
              </a:ext>
            </a:extLst>
          </p:cNvPr>
          <p:cNvSpPr/>
          <p:nvPr/>
        </p:nvSpPr>
        <p:spPr>
          <a:xfrm>
            <a:off x="10890427" y="3436965"/>
            <a:ext cx="582245" cy="37596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BC21770-D7E1-47D2-E840-5BD9119AC4A7}"/>
              </a:ext>
            </a:extLst>
          </p:cNvPr>
          <p:cNvCxnSpPr>
            <a:cxnSpLocks/>
          </p:cNvCxnSpPr>
          <p:nvPr/>
        </p:nvCxnSpPr>
        <p:spPr>
          <a:xfrm>
            <a:off x="6217907" y="3812929"/>
            <a:ext cx="4621572"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00177B-9627-AE51-3FF7-B2FE4CA3B431}"/>
              </a:ext>
            </a:extLst>
          </p:cNvPr>
          <p:cNvSpPr/>
          <p:nvPr/>
        </p:nvSpPr>
        <p:spPr>
          <a:xfrm>
            <a:off x="10653059" y="5747602"/>
            <a:ext cx="892394"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6BB951E-BC70-74F3-3368-EE2E3D5763E6}"/>
              </a:ext>
            </a:extLst>
          </p:cNvPr>
          <p:cNvSpPr txBox="1"/>
          <p:nvPr/>
        </p:nvSpPr>
        <p:spPr>
          <a:xfrm>
            <a:off x="7571450" y="2636243"/>
            <a:ext cx="316112" cy="369332"/>
          </a:xfrm>
          <a:prstGeom prst="rect">
            <a:avLst/>
          </a:prstGeom>
          <a:noFill/>
        </p:spPr>
        <p:txBody>
          <a:bodyPr wrap="none" rtlCol="0">
            <a:spAutoFit/>
          </a:bodyPr>
          <a:lstStyle/>
          <a:p>
            <a:r>
              <a:rPr lang="en-US" dirty="0">
                <a:solidFill>
                  <a:srgbClr val="FF0000"/>
                </a:solidFill>
                <a:latin typeface="DejaVu Sans Condensed" panose="020B0606030804020204" pitchFamily="34" charset="0"/>
                <a:ea typeface="DejaVu Sans Condensed" panose="020B0606030804020204" pitchFamily="34" charset="0"/>
                <a:cs typeface="DejaVu Sans Condensed" panose="020B0606030804020204" pitchFamily="34" charset="0"/>
              </a:rPr>
              <a:t>1</a:t>
            </a:r>
          </a:p>
        </p:txBody>
      </p:sp>
      <p:sp>
        <p:nvSpPr>
          <p:cNvPr id="30" name="TextBox 29">
            <a:extLst>
              <a:ext uri="{FF2B5EF4-FFF2-40B4-BE49-F238E27FC236}">
                <a16:creationId xmlns:a16="http://schemas.microsoft.com/office/drawing/2014/main" id="{86F94EDA-9362-A2E3-3777-33F6E60489E2}"/>
              </a:ext>
            </a:extLst>
          </p:cNvPr>
          <p:cNvSpPr txBox="1"/>
          <p:nvPr/>
        </p:nvSpPr>
        <p:spPr>
          <a:xfrm>
            <a:off x="10533624" y="3389618"/>
            <a:ext cx="356802" cy="423311"/>
          </a:xfrm>
          <a:prstGeom prst="rect">
            <a:avLst/>
          </a:prstGeom>
          <a:noFill/>
        </p:spPr>
        <p:txBody>
          <a:bodyPr wrap="none" rtlCol="0">
            <a:spAutoFit/>
          </a:bodyPr>
          <a:lstStyle/>
          <a:p>
            <a:r>
              <a:rPr lang="en-US" dirty="0">
                <a:solidFill>
                  <a:srgbClr val="FF0000"/>
                </a:solidFill>
              </a:rPr>
              <a:t>2</a:t>
            </a:r>
          </a:p>
        </p:txBody>
      </p:sp>
      <p:sp>
        <p:nvSpPr>
          <p:cNvPr id="33" name="TextBox 32">
            <a:extLst>
              <a:ext uri="{FF2B5EF4-FFF2-40B4-BE49-F238E27FC236}">
                <a16:creationId xmlns:a16="http://schemas.microsoft.com/office/drawing/2014/main" id="{2D73BA87-572E-599B-9598-C38EAA7B4256}"/>
              </a:ext>
            </a:extLst>
          </p:cNvPr>
          <p:cNvSpPr txBox="1"/>
          <p:nvPr/>
        </p:nvSpPr>
        <p:spPr>
          <a:xfrm>
            <a:off x="581193" y="6325150"/>
            <a:ext cx="3786778" cy="276999"/>
          </a:xfrm>
          <a:prstGeom prst="rect">
            <a:avLst/>
          </a:prstGeom>
          <a:noFill/>
        </p:spPr>
        <p:txBody>
          <a:bodyPr wrap="square">
            <a:spAutoFit/>
          </a:bodyPr>
          <a:lstStyle/>
          <a:p>
            <a:r>
              <a:rPr lang="en-US" sz="1200" dirty="0"/>
              <a:t>Source: </a:t>
            </a:r>
            <a:r>
              <a:rPr lang="en-US" sz="1200" dirty="0" err="1">
                <a:hlinkClick r:id="rId4"/>
              </a:rPr>
              <a:t>Pinout.xyz</a:t>
            </a:r>
            <a:r>
              <a:rPr lang="en-US" sz="1200" dirty="0">
                <a:hlinkClick r:id="rId4"/>
              </a:rPr>
              <a:t>: SPI - Serial Peripheral Interface</a:t>
            </a:r>
            <a:endParaRPr lang="en-US" sz="1200" dirty="0"/>
          </a:p>
        </p:txBody>
      </p:sp>
      <p:sp>
        <p:nvSpPr>
          <p:cNvPr id="4" name="TextBox 3">
            <a:extLst>
              <a:ext uri="{FF2B5EF4-FFF2-40B4-BE49-F238E27FC236}">
                <a16:creationId xmlns:a16="http://schemas.microsoft.com/office/drawing/2014/main" id="{71463A1E-93C1-FFB1-636D-033E24CE1951}"/>
              </a:ext>
            </a:extLst>
          </p:cNvPr>
          <p:cNvSpPr txBox="1"/>
          <p:nvPr/>
        </p:nvSpPr>
        <p:spPr>
          <a:xfrm>
            <a:off x="10533624" y="5379427"/>
            <a:ext cx="356802" cy="423311"/>
          </a:xfrm>
          <a:prstGeom prst="rect">
            <a:avLst/>
          </a:prstGeom>
          <a:noFill/>
        </p:spPr>
        <p:txBody>
          <a:bodyPr wrap="none" rtlCol="0">
            <a:spAutoFit/>
          </a:bodyPr>
          <a:lstStyle/>
          <a:p>
            <a:r>
              <a:rPr lang="en-US" dirty="0">
                <a:solidFill>
                  <a:srgbClr val="FF0000"/>
                </a:solidFill>
              </a:rPr>
              <a:t>3</a:t>
            </a:r>
          </a:p>
        </p:txBody>
      </p:sp>
    </p:spTree>
    <p:extLst>
      <p:ext uri="{BB962C8B-B14F-4D97-AF65-F5344CB8AC3E}">
        <p14:creationId xmlns:p14="http://schemas.microsoft.com/office/powerpoint/2010/main" val="3331993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BDA30A85-5C31-21BF-9064-7188629B700B}"/>
              </a:ext>
            </a:extLst>
          </p:cNvPr>
          <p:cNvSpPr/>
          <p:nvPr/>
        </p:nvSpPr>
        <p:spPr>
          <a:xfrm>
            <a:off x="4210049" y="4686300"/>
            <a:ext cx="4182243" cy="180236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lstStyle/>
          <a:p>
            <a:r>
              <a:rPr lang="en-US" dirty="0">
                <a:solidFill>
                  <a:schemeClr val="tx1"/>
                </a:solidFill>
              </a:rPr>
              <a:t>Step 3: </a:t>
            </a:r>
            <a:r>
              <a:rPr lang="en-US" dirty="0">
                <a:solidFill>
                  <a:schemeClr val="bg1"/>
                </a:solidFill>
              </a:rPr>
              <a:t>Select </a:t>
            </a:r>
            <a:r>
              <a:rPr lang="en-US" dirty="0"/>
              <a:t>Applications</a:t>
            </a:r>
            <a:endParaRPr lang="en-US" sz="2800" dirty="0"/>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t"/>
          <a:lstStyle/>
          <a:p>
            <a:pPr marL="342900" indent="-342900">
              <a:buFont typeface="+mj-lt"/>
              <a:buAutoNum type="arabicPeriod"/>
            </a:pPr>
            <a:r>
              <a:rPr lang="en-US" dirty="0">
                <a:solidFill>
                  <a:schemeClr val="bg1"/>
                </a:solidFill>
              </a:rPr>
              <a:t>From the dashboard’s side panel </a:t>
            </a:r>
            <a:r>
              <a:rPr lang="en-US" dirty="0">
                <a:solidFill>
                  <a:srgbClr val="00B050"/>
                </a:solidFill>
              </a:rPr>
              <a:t>click</a:t>
            </a:r>
            <a:r>
              <a:rPr lang="en-US" dirty="0">
                <a:solidFill>
                  <a:schemeClr val="bg1"/>
                </a:solidFill>
              </a:rPr>
              <a:t> “</a:t>
            </a:r>
            <a:r>
              <a:rPr lang="en-US" dirty="0">
                <a:solidFill>
                  <a:srgbClr val="00B050"/>
                </a:solidFill>
              </a:rPr>
              <a:t>Applications</a:t>
            </a:r>
            <a:r>
              <a:rPr lang="en-US" dirty="0">
                <a:solidFill>
                  <a:schemeClr val="bg1"/>
                </a:solidFill>
              </a:rPr>
              <a:t>”</a:t>
            </a:r>
          </a:p>
          <a:p>
            <a:pPr marL="342900" indent="-342900">
              <a:buFont typeface="+mj-lt"/>
              <a:buAutoNum type="arabicPeriod"/>
            </a:pPr>
            <a:r>
              <a:rPr lang="en-US" dirty="0">
                <a:solidFill>
                  <a:srgbClr val="FF0000"/>
                </a:solidFill>
              </a:rPr>
              <a:t>Select</a:t>
            </a:r>
            <a:r>
              <a:rPr lang="en-US" dirty="0">
                <a:solidFill>
                  <a:schemeClr val="bg1"/>
                </a:solidFill>
              </a:rPr>
              <a:t> “</a:t>
            </a:r>
            <a:r>
              <a:rPr lang="en-US" dirty="0">
                <a:solidFill>
                  <a:srgbClr val="FF0000"/>
                </a:solidFill>
              </a:rPr>
              <a:t>Applications</a:t>
            </a:r>
            <a:r>
              <a:rPr lang="en-US" dirty="0">
                <a:solidFill>
                  <a:schemeClr val="bg1"/>
                </a:solidFill>
              </a:rPr>
              <a:t>” from the drop-down list</a:t>
            </a: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7" name="Content Placeholder 6">
            <a:extLst>
              <a:ext uri="{FF2B5EF4-FFF2-40B4-BE49-F238E27FC236}">
                <a16:creationId xmlns:a16="http://schemas.microsoft.com/office/drawing/2014/main" id="{52ACC559-5D7F-C0B7-EB95-707CAC4F9151}"/>
              </a:ext>
            </a:extLst>
          </p:cNvPr>
          <p:cNvPicPr>
            <a:picLocks noGrp="1" noChangeAspect="1"/>
          </p:cNvPicPr>
          <p:nvPr>
            <p:ph idx="1"/>
          </p:nvPr>
        </p:nvPicPr>
        <p:blipFill>
          <a:blip r:embed="rId3"/>
          <a:stretch>
            <a:fillRect/>
          </a:stretch>
        </p:blipFill>
        <p:spPr>
          <a:xfrm>
            <a:off x="4210051" y="607616"/>
            <a:ext cx="7537450" cy="4004467"/>
          </a:xfrm>
        </p:spPr>
      </p:pic>
      <p:pic>
        <p:nvPicPr>
          <p:cNvPr id="17" name="Picture 16">
            <a:extLst>
              <a:ext uri="{FF2B5EF4-FFF2-40B4-BE49-F238E27FC236}">
                <a16:creationId xmlns:a16="http://schemas.microsoft.com/office/drawing/2014/main" id="{C46F25EE-79D1-DBCB-5BF0-ECA533284896}"/>
              </a:ext>
            </a:extLst>
          </p:cNvPr>
          <p:cNvPicPr>
            <a:picLocks noChangeAspect="1"/>
          </p:cNvPicPr>
          <p:nvPr/>
        </p:nvPicPr>
        <p:blipFill>
          <a:blip r:embed="rId4"/>
          <a:stretch>
            <a:fillRect/>
          </a:stretch>
        </p:blipFill>
        <p:spPr>
          <a:xfrm>
            <a:off x="4578351" y="4738035"/>
            <a:ext cx="3410027" cy="1685264"/>
          </a:xfrm>
          <a:prstGeom prst="rect">
            <a:avLst/>
          </a:prstGeom>
        </p:spPr>
      </p:pic>
      <p:sp>
        <p:nvSpPr>
          <p:cNvPr id="19" name="Rectangle: Rounded Corners 18">
            <a:extLst>
              <a:ext uri="{FF2B5EF4-FFF2-40B4-BE49-F238E27FC236}">
                <a16:creationId xmlns:a16="http://schemas.microsoft.com/office/drawing/2014/main" id="{94A5D530-1C89-18BA-73A1-2CDE054B522F}"/>
              </a:ext>
            </a:extLst>
          </p:cNvPr>
          <p:cNvSpPr/>
          <p:nvPr/>
        </p:nvSpPr>
        <p:spPr>
          <a:xfrm>
            <a:off x="4800601" y="4738035"/>
            <a:ext cx="1663700" cy="384546"/>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FE1E8458-94A2-86C5-0129-30A7A9C77410}"/>
              </a:ext>
            </a:extLst>
          </p:cNvPr>
          <p:cNvSpPr/>
          <p:nvPr/>
        </p:nvSpPr>
        <p:spPr>
          <a:xfrm>
            <a:off x="5181600" y="5196797"/>
            <a:ext cx="1143000" cy="384543"/>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2F77182-F328-03EE-FDBF-6A44CE8E6CA4}"/>
              </a:ext>
            </a:extLst>
          </p:cNvPr>
          <p:cNvCxnSpPr>
            <a:cxnSpLocks/>
            <a:endCxn id="21" idx="3"/>
          </p:cNvCxnSpPr>
          <p:nvPr/>
        </p:nvCxnSpPr>
        <p:spPr>
          <a:xfrm flipH="1">
            <a:off x="6324600" y="5389069"/>
            <a:ext cx="84455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725340B-C93E-373F-B8E9-30A0BDFF4A6C}"/>
              </a:ext>
            </a:extLst>
          </p:cNvPr>
          <p:cNvCxnSpPr>
            <a:stCxn id="10" idx="1"/>
            <a:endCxn id="19" idx="1"/>
          </p:cNvCxnSpPr>
          <p:nvPr/>
        </p:nvCxnSpPr>
        <p:spPr>
          <a:xfrm rot="10800000" flipH="1" flipV="1">
            <a:off x="4317999" y="1670050"/>
            <a:ext cx="482601" cy="3260258"/>
          </a:xfrm>
          <a:prstGeom prst="bentConnector3">
            <a:avLst>
              <a:gd name="adj1" fmla="val -23684"/>
            </a:avLst>
          </a:prstGeom>
          <a:ln w="2857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3C7B03D3-7E6A-3587-E549-1D28882D2D63}"/>
              </a:ext>
            </a:extLst>
          </p:cNvPr>
          <p:cNvSpPr/>
          <p:nvPr/>
        </p:nvSpPr>
        <p:spPr>
          <a:xfrm>
            <a:off x="4210049" y="1495030"/>
            <a:ext cx="1536702" cy="35003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CDB97D8-F92B-2F7C-E3E9-57F9CFB3A03B}"/>
              </a:ext>
            </a:extLst>
          </p:cNvPr>
          <p:cNvSpPr/>
          <p:nvPr/>
        </p:nvSpPr>
        <p:spPr>
          <a:xfrm>
            <a:off x="4318000" y="1549400"/>
            <a:ext cx="863600" cy="24130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B82BD66-6877-D96A-7769-7D11E7856F35}"/>
              </a:ext>
            </a:extLst>
          </p:cNvPr>
          <p:cNvCxnSpPr>
            <a:cxnSpLocks/>
            <a:endCxn id="10" idx="3"/>
          </p:cNvCxnSpPr>
          <p:nvPr/>
        </p:nvCxnSpPr>
        <p:spPr>
          <a:xfrm flipH="1">
            <a:off x="5181600" y="1670050"/>
            <a:ext cx="4318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130C89F-5178-DFD3-684A-210D315E2EC6}"/>
              </a:ext>
            </a:extLst>
          </p:cNvPr>
          <p:cNvSpPr txBox="1"/>
          <p:nvPr/>
        </p:nvSpPr>
        <p:spPr>
          <a:xfrm>
            <a:off x="5445285" y="1125698"/>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1</a:t>
            </a:r>
          </a:p>
        </p:txBody>
      </p:sp>
      <p:sp>
        <p:nvSpPr>
          <p:cNvPr id="36" name="Oval 35">
            <a:extLst>
              <a:ext uri="{FF2B5EF4-FFF2-40B4-BE49-F238E27FC236}">
                <a16:creationId xmlns:a16="http://schemas.microsoft.com/office/drawing/2014/main" id="{6D9A5CF5-DD6D-831C-0FD5-6DC79283C359}"/>
              </a:ext>
            </a:extLst>
          </p:cNvPr>
          <p:cNvSpPr/>
          <p:nvPr/>
        </p:nvSpPr>
        <p:spPr>
          <a:xfrm>
            <a:off x="5445284" y="1159630"/>
            <a:ext cx="301467" cy="301467"/>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A87CC44-08F1-3EE1-F0A9-21BA3E53533D}"/>
              </a:ext>
            </a:extLst>
          </p:cNvPr>
          <p:cNvSpPr txBox="1"/>
          <p:nvPr/>
        </p:nvSpPr>
        <p:spPr>
          <a:xfrm>
            <a:off x="7277297" y="5212008"/>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2</a:t>
            </a:r>
          </a:p>
        </p:txBody>
      </p:sp>
      <p:sp>
        <p:nvSpPr>
          <p:cNvPr id="38" name="Oval 37">
            <a:extLst>
              <a:ext uri="{FF2B5EF4-FFF2-40B4-BE49-F238E27FC236}">
                <a16:creationId xmlns:a16="http://schemas.microsoft.com/office/drawing/2014/main" id="{AB129742-481A-E3C8-987E-34DFDBF37B74}"/>
              </a:ext>
            </a:extLst>
          </p:cNvPr>
          <p:cNvSpPr/>
          <p:nvPr/>
        </p:nvSpPr>
        <p:spPr>
          <a:xfrm>
            <a:off x="7277296" y="5245940"/>
            <a:ext cx="301467" cy="30146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655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C41A6BB-EE55-B283-6167-AA70269A309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40213" y="635001"/>
            <a:ext cx="6656520" cy="3187699"/>
          </a:xfrm>
        </p:spPr>
      </p:pic>
      <p:sp>
        <p:nvSpPr>
          <p:cNvPr id="38" name="Rectangle: Rounded Corners 37">
            <a:extLst>
              <a:ext uri="{FF2B5EF4-FFF2-40B4-BE49-F238E27FC236}">
                <a16:creationId xmlns:a16="http://schemas.microsoft.com/office/drawing/2014/main" id="{D5EFE4CB-198F-9FD8-4A14-07BE2764F0F3}"/>
              </a:ext>
            </a:extLst>
          </p:cNvPr>
          <p:cNvSpPr/>
          <p:nvPr/>
        </p:nvSpPr>
        <p:spPr>
          <a:xfrm>
            <a:off x="5776561" y="2101850"/>
            <a:ext cx="5036043" cy="414654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normAutofit/>
          </a:bodyPr>
          <a:lstStyle/>
          <a:p>
            <a:r>
              <a:rPr lang="en-US" dirty="0">
                <a:solidFill>
                  <a:schemeClr val="tx1"/>
                </a:solidFill>
              </a:rPr>
              <a:t>Step 4: </a:t>
            </a:r>
            <a:r>
              <a:rPr lang="en-US" dirty="0"/>
              <a:t>Create Application</a:t>
            </a:r>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t"/>
          <a:lstStyle/>
          <a:p>
            <a:pPr marL="342900" indent="-342900">
              <a:buFont typeface="+mj-lt"/>
              <a:buAutoNum type="arabicPeriod"/>
            </a:pPr>
            <a:r>
              <a:rPr lang="en-US" dirty="0">
                <a:solidFill>
                  <a:srgbClr val="00B050"/>
                </a:solidFill>
              </a:rPr>
              <a:t>Click</a:t>
            </a:r>
            <a:r>
              <a:rPr lang="en-US" dirty="0">
                <a:solidFill>
                  <a:schemeClr val="bg1"/>
                </a:solidFill>
              </a:rPr>
              <a:t> the “</a:t>
            </a:r>
            <a:r>
              <a:rPr lang="en-US" dirty="0">
                <a:solidFill>
                  <a:srgbClr val="00B050"/>
                </a:solidFill>
              </a:rPr>
              <a:t>Create Application</a:t>
            </a:r>
            <a:r>
              <a:rPr lang="en-US" dirty="0">
                <a:solidFill>
                  <a:schemeClr val="bg1"/>
                </a:solidFill>
              </a:rPr>
              <a:t>” button</a:t>
            </a:r>
          </a:p>
          <a:p>
            <a:pPr marL="342900" indent="-342900">
              <a:buFont typeface="+mj-lt"/>
              <a:buAutoNum type="arabicPeriod"/>
            </a:pPr>
            <a:r>
              <a:rPr lang="en-US" dirty="0">
                <a:solidFill>
                  <a:srgbClr val="FF0000"/>
                </a:solidFill>
              </a:rPr>
              <a:t>Give your app a name</a:t>
            </a:r>
          </a:p>
          <a:p>
            <a:pPr marL="342900" indent="-342900">
              <a:buFont typeface="+mj-lt"/>
              <a:buAutoNum type="arabicPeriod"/>
            </a:pPr>
            <a:r>
              <a:rPr lang="en-US" dirty="0">
                <a:solidFill>
                  <a:srgbClr val="00B0F0"/>
                </a:solidFill>
              </a:rPr>
              <a:t>Choose an application type</a:t>
            </a:r>
          </a:p>
          <a:p>
            <a:endParaRPr lang="en-US" dirty="0">
              <a:solidFill>
                <a:schemeClr val="bg1"/>
              </a:solidFill>
            </a:endParaRPr>
          </a:p>
          <a:p>
            <a:r>
              <a:rPr lang="en-US" dirty="0">
                <a:solidFill>
                  <a:schemeClr val="bg1"/>
                </a:solidFill>
              </a:rPr>
              <a:t>For this project I’ll be using “</a:t>
            </a:r>
            <a:r>
              <a:rPr lang="en-US" dirty="0">
                <a:solidFill>
                  <a:srgbClr val="00B0F0"/>
                </a:solidFill>
              </a:rPr>
              <a:t>Regular Web Applications</a:t>
            </a:r>
            <a:r>
              <a:rPr lang="en-US" dirty="0">
                <a:solidFill>
                  <a:schemeClr val="bg1"/>
                </a:solidFill>
              </a:rPr>
              <a:t>”</a:t>
            </a:r>
          </a:p>
          <a:p>
            <a:pPr marL="342900" indent="-342900">
              <a:buFont typeface="+mj-lt"/>
              <a:buAutoNum type="arabicPeriod"/>
            </a:pPr>
            <a:endParaRPr lang="en-US" dirty="0">
              <a:solidFill>
                <a:schemeClr val="bg1"/>
              </a:solidFill>
            </a:endParaRP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11" name="Rectangle: Rounded Corners 10">
            <a:extLst>
              <a:ext uri="{FF2B5EF4-FFF2-40B4-BE49-F238E27FC236}">
                <a16:creationId xmlns:a16="http://schemas.microsoft.com/office/drawing/2014/main" id="{6A72D488-B619-20E1-6471-9DF4EEB406EC}"/>
              </a:ext>
            </a:extLst>
          </p:cNvPr>
          <p:cNvSpPr/>
          <p:nvPr/>
        </p:nvSpPr>
        <p:spPr>
          <a:xfrm>
            <a:off x="9867900" y="1066800"/>
            <a:ext cx="895843" cy="22225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24B49F0-91EC-13AA-E852-5031A3C4E639}"/>
              </a:ext>
            </a:extLst>
          </p:cNvPr>
          <p:cNvCxnSpPr>
            <a:cxnSpLocks/>
          </p:cNvCxnSpPr>
          <p:nvPr/>
        </p:nvCxnSpPr>
        <p:spPr>
          <a:xfrm flipH="1">
            <a:off x="10763743" y="1187450"/>
            <a:ext cx="70435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93422B91-B700-7CB2-106C-8C561AECCE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60362" y="2319938"/>
            <a:ext cx="4102565" cy="3710371"/>
          </a:xfrm>
          <a:prstGeom prst="rect">
            <a:avLst/>
          </a:prstGeom>
        </p:spPr>
      </p:pic>
      <p:sp>
        <p:nvSpPr>
          <p:cNvPr id="40" name="Rectangle: Rounded Corners 39">
            <a:extLst>
              <a:ext uri="{FF2B5EF4-FFF2-40B4-BE49-F238E27FC236}">
                <a16:creationId xmlns:a16="http://schemas.microsoft.com/office/drawing/2014/main" id="{3CEEF800-3C05-BEEE-21D8-010507941C27}"/>
              </a:ext>
            </a:extLst>
          </p:cNvPr>
          <p:cNvSpPr/>
          <p:nvPr/>
        </p:nvSpPr>
        <p:spPr>
          <a:xfrm>
            <a:off x="6468712" y="3117850"/>
            <a:ext cx="704358" cy="1936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C0983D72-0F7F-2F75-48E2-F38E9FDDFBAE}"/>
              </a:ext>
            </a:extLst>
          </p:cNvPr>
          <p:cNvCxnSpPr>
            <a:cxnSpLocks/>
          </p:cNvCxnSpPr>
          <p:nvPr/>
        </p:nvCxnSpPr>
        <p:spPr>
          <a:xfrm flipH="1">
            <a:off x="7173070" y="3213100"/>
            <a:ext cx="7043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B51A524D-DE2F-161D-F7F9-9A675154DB06}"/>
              </a:ext>
            </a:extLst>
          </p:cNvPr>
          <p:cNvSpPr/>
          <p:nvPr/>
        </p:nvSpPr>
        <p:spPr>
          <a:xfrm>
            <a:off x="6335361" y="3505198"/>
            <a:ext cx="3900981" cy="2031971"/>
          </a:xfrm>
          <a:prstGeom prst="roundRect">
            <a:avLst/>
          </a:prstGeom>
          <a:noFill/>
          <a:ln>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5FCD83F2-C4A4-E243-C2E9-FB7E11A97B3E}"/>
              </a:ext>
            </a:extLst>
          </p:cNvPr>
          <p:cNvCxnSpPr>
            <a:cxnSpLocks/>
          </p:cNvCxnSpPr>
          <p:nvPr/>
        </p:nvCxnSpPr>
        <p:spPr>
          <a:xfrm flipH="1">
            <a:off x="10236342" y="4521183"/>
            <a:ext cx="63926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2620202-AD4D-CE40-88F3-2F31807EFE7E}"/>
              </a:ext>
            </a:extLst>
          </p:cNvPr>
          <p:cNvCxnSpPr>
            <a:stCxn id="11" idx="1"/>
            <a:endCxn id="38" idx="0"/>
          </p:cNvCxnSpPr>
          <p:nvPr/>
        </p:nvCxnSpPr>
        <p:spPr>
          <a:xfrm rot="10800000" flipV="1">
            <a:off x="8294584" y="1177924"/>
            <a:ext cx="1573317" cy="923925"/>
          </a:xfrm>
          <a:prstGeom prst="bentConnector2">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C4C3FD-976F-9B74-57C8-6159BAFB4C41}"/>
              </a:ext>
            </a:extLst>
          </p:cNvPr>
          <p:cNvSpPr txBox="1"/>
          <p:nvPr/>
        </p:nvSpPr>
        <p:spPr>
          <a:xfrm>
            <a:off x="11508852" y="1002784"/>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1</a:t>
            </a:r>
          </a:p>
        </p:txBody>
      </p:sp>
      <p:sp>
        <p:nvSpPr>
          <p:cNvPr id="48" name="Oval 47">
            <a:extLst>
              <a:ext uri="{FF2B5EF4-FFF2-40B4-BE49-F238E27FC236}">
                <a16:creationId xmlns:a16="http://schemas.microsoft.com/office/drawing/2014/main" id="{37C20300-8412-EB01-989A-44B5748573E2}"/>
              </a:ext>
            </a:extLst>
          </p:cNvPr>
          <p:cNvSpPr/>
          <p:nvPr/>
        </p:nvSpPr>
        <p:spPr>
          <a:xfrm>
            <a:off x="11508851" y="1036716"/>
            <a:ext cx="301467" cy="301467"/>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996F14D-F3FC-EF6B-03A2-B79E9535BCF3}"/>
              </a:ext>
            </a:extLst>
          </p:cNvPr>
          <p:cNvSpPr txBox="1"/>
          <p:nvPr/>
        </p:nvSpPr>
        <p:spPr>
          <a:xfrm>
            <a:off x="10945595" y="4336517"/>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3</a:t>
            </a:r>
          </a:p>
        </p:txBody>
      </p:sp>
      <p:sp>
        <p:nvSpPr>
          <p:cNvPr id="50" name="Oval 49">
            <a:extLst>
              <a:ext uri="{FF2B5EF4-FFF2-40B4-BE49-F238E27FC236}">
                <a16:creationId xmlns:a16="http://schemas.microsoft.com/office/drawing/2014/main" id="{F73A7408-1177-C4C1-E80F-08E0F4C489AB}"/>
              </a:ext>
            </a:extLst>
          </p:cNvPr>
          <p:cNvSpPr/>
          <p:nvPr/>
        </p:nvSpPr>
        <p:spPr>
          <a:xfrm>
            <a:off x="10945594" y="4370449"/>
            <a:ext cx="301467" cy="301467"/>
          </a:xfrm>
          <a:prstGeom prst="ellipse">
            <a:avLst/>
          </a:prstGeom>
          <a:noFill/>
          <a:ln>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0DA4AA8-D105-6FF2-5EE1-002E126C205F}"/>
              </a:ext>
            </a:extLst>
          </p:cNvPr>
          <p:cNvSpPr txBox="1"/>
          <p:nvPr/>
        </p:nvSpPr>
        <p:spPr>
          <a:xfrm>
            <a:off x="7948514" y="3026822"/>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2</a:t>
            </a:r>
          </a:p>
        </p:txBody>
      </p:sp>
      <p:sp>
        <p:nvSpPr>
          <p:cNvPr id="52" name="Oval 51">
            <a:extLst>
              <a:ext uri="{FF2B5EF4-FFF2-40B4-BE49-F238E27FC236}">
                <a16:creationId xmlns:a16="http://schemas.microsoft.com/office/drawing/2014/main" id="{468EDBA6-AE61-8FE0-896C-83B00E6ADF5C}"/>
              </a:ext>
            </a:extLst>
          </p:cNvPr>
          <p:cNvSpPr/>
          <p:nvPr/>
        </p:nvSpPr>
        <p:spPr>
          <a:xfrm>
            <a:off x="7948513" y="3060754"/>
            <a:ext cx="301467" cy="30146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199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normAutofit/>
          </a:bodyPr>
          <a:lstStyle/>
          <a:p>
            <a:r>
              <a:rPr lang="en-US" dirty="0">
                <a:solidFill>
                  <a:schemeClr val="tx1"/>
                </a:solidFill>
              </a:rPr>
              <a:t>Step 5: </a:t>
            </a:r>
            <a:r>
              <a:rPr lang="en-US" dirty="0"/>
              <a:t>Select the technology for project</a:t>
            </a:r>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ctr"/>
          <a:lstStyle/>
          <a:p>
            <a:r>
              <a:rPr lang="en-US" dirty="0">
                <a:solidFill>
                  <a:schemeClr val="bg1">
                    <a:lumMod val="95000"/>
                  </a:schemeClr>
                </a:solidFill>
              </a:rPr>
              <a:t>For this project I’ll be using </a:t>
            </a:r>
            <a:r>
              <a:rPr lang="en-US" dirty="0">
                <a:solidFill>
                  <a:srgbClr val="00B050"/>
                </a:solidFill>
                <a:hlinkClick r:id="rId3">
                  <a:extLst>
                    <a:ext uri="{A12FA001-AC4F-418D-AE19-62706E023703}">
                      <ahyp:hlinkClr xmlns:ahyp="http://schemas.microsoft.com/office/drawing/2018/hyperlinkcolor" val="tx"/>
                    </a:ext>
                  </a:extLst>
                </a:hlinkClick>
              </a:rPr>
              <a:t>Django</a:t>
            </a:r>
            <a:endParaRPr lang="en-US" dirty="0">
              <a:solidFill>
                <a:srgbClr val="00B050"/>
              </a:solidFill>
            </a:endParaRPr>
          </a:p>
          <a:p>
            <a:endParaRPr lang="en-US" dirty="0">
              <a:solidFill>
                <a:schemeClr val="bg1"/>
              </a:solidFill>
            </a:endParaRPr>
          </a:p>
          <a:p>
            <a:r>
              <a:rPr lang="en-US" dirty="0">
                <a:solidFill>
                  <a:schemeClr val="bg1"/>
                </a:solidFill>
              </a:rPr>
              <a:t>Selecting the technology will then present a tutorial that demonstrates how to add user login to a </a:t>
            </a:r>
            <a:r>
              <a:rPr lang="en-US" dirty="0">
                <a:solidFill>
                  <a:srgbClr val="00B050"/>
                </a:solidFill>
                <a:hlinkClick r:id="rId3">
                  <a:extLst>
                    <a:ext uri="{A12FA001-AC4F-418D-AE19-62706E023703}">
                      <ahyp:hlinkClr xmlns:ahyp="http://schemas.microsoft.com/office/drawing/2018/hyperlinkcolor" val="tx"/>
                    </a:ext>
                  </a:extLst>
                </a:hlinkClick>
              </a:rPr>
              <a:t>Django</a:t>
            </a:r>
            <a:r>
              <a:rPr lang="en-US" dirty="0">
                <a:solidFill>
                  <a:schemeClr val="bg1"/>
                </a:solidFill>
              </a:rPr>
              <a:t> application using </a:t>
            </a:r>
            <a:r>
              <a:rPr lang="en-US" dirty="0">
                <a:solidFill>
                  <a:schemeClr val="bg1">
                    <a:lumMod val="95000"/>
                  </a:schemeClr>
                </a:solidFill>
                <a:hlinkClick r:id="rId4">
                  <a:extLst>
                    <a:ext uri="{A12FA001-AC4F-418D-AE19-62706E023703}">
                      <ahyp:hlinkClr xmlns:ahyp="http://schemas.microsoft.com/office/drawing/2018/hyperlinkcolor" val="tx"/>
                    </a:ext>
                  </a:extLst>
                </a:hlinkClick>
              </a:rPr>
              <a:t>Auth0</a:t>
            </a:r>
            <a:endParaRPr lang="en-US" dirty="0">
              <a:solidFill>
                <a:schemeClr val="bg1">
                  <a:lumMod val="95000"/>
                </a:schemeClr>
              </a:solidFill>
            </a:endParaRP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15" name="Content Placeholder 14">
            <a:extLst>
              <a:ext uri="{FF2B5EF4-FFF2-40B4-BE49-F238E27FC236}">
                <a16:creationId xmlns:a16="http://schemas.microsoft.com/office/drawing/2014/main" id="{F3886819-2A19-53C1-D1E5-4921DBEB8D11}"/>
              </a:ext>
            </a:extLst>
          </p:cNvPr>
          <p:cNvPicPr>
            <a:picLocks noGrp="1" noChangeAspect="1"/>
          </p:cNvPicPr>
          <p:nvPr>
            <p:ph idx="1"/>
          </p:nvPr>
        </p:nvPicPr>
        <p:blipFill>
          <a:blip r:embed="rId5"/>
          <a:stretch>
            <a:fillRect/>
          </a:stretch>
        </p:blipFill>
        <p:spPr>
          <a:xfrm>
            <a:off x="4241299" y="604380"/>
            <a:ext cx="7506201" cy="5864574"/>
          </a:xfrm>
        </p:spPr>
      </p:pic>
      <p:sp>
        <p:nvSpPr>
          <p:cNvPr id="16" name="Oval 15">
            <a:extLst>
              <a:ext uri="{FF2B5EF4-FFF2-40B4-BE49-F238E27FC236}">
                <a16:creationId xmlns:a16="http://schemas.microsoft.com/office/drawing/2014/main" id="{C780FA72-0B5C-B803-E065-369EA56467DB}"/>
              </a:ext>
            </a:extLst>
          </p:cNvPr>
          <p:cNvSpPr/>
          <p:nvPr/>
        </p:nvSpPr>
        <p:spPr>
          <a:xfrm>
            <a:off x="10535143" y="3302000"/>
            <a:ext cx="1104900" cy="1104900"/>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9E721F1-065B-2918-D655-6E7E5959B69D}"/>
              </a:ext>
            </a:extLst>
          </p:cNvPr>
          <p:cNvCxnSpPr>
            <a:cxnSpLocks/>
          </p:cNvCxnSpPr>
          <p:nvPr/>
        </p:nvCxnSpPr>
        <p:spPr>
          <a:xfrm>
            <a:off x="11087593" y="2921000"/>
            <a:ext cx="0" cy="3810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0201F8-477F-3EE6-D454-F89FDB2BC974}"/>
              </a:ext>
            </a:extLst>
          </p:cNvPr>
          <p:cNvSpPr txBox="1"/>
          <p:nvPr/>
        </p:nvSpPr>
        <p:spPr>
          <a:xfrm>
            <a:off x="751128" y="6488668"/>
            <a:ext cx="6097162" cy="369332"/>
          </a:xfrm>
          <a:prstGeom prst="rect">
            <a:avLst/>
          </a:prstGeom>
          <a:noFill/>
        </p:spPr>
        <p:txBody>
          <a:bodyPr wrap="square">
            <a:spAutoFit/>
          </a:bodyPr>
          <a:lstStyle/>
          <a:p>
            <a:r>
              <a:rPr lang="en-US" dirty="0"/>
              <a:t>Source:  </a:t>
            </a:r>
            <a:r>
              <a:rPr lang="en-US" dirty="0">
                <a:hlinkClick r:id="rId6"/>
              </a:rPr>
              <a:t>Auth0 Python Web App Sample</a:t>
            </a:r>
            <a:r>
              <a:rPr lang="en-US" dirty="0"/>
              <a:t>, </a:t>
            </a:r>
            <a:r>
              <a:rPr lang="en-US" dirty="0">
                <a:hlinkClick r:id="rId7"/>
              </a:rPr>
              <a:t>Django </a:t>
            </a:r>
            <a:r>
              <a:rPr lang="en-US" dirty="0" err="1">
                <a:hlinkClick r:id="rId7"/>
              </a:rPr>
              <a:t>Quickstart</a:t>
            </a:r>
            <a:endParaRPr lang="en-US" dirty="0"/>
          </a:p>
        </p:txBody>
      </p:sp>
    </p:spTree>
    <p:extLst>
      <p:ext uri="{BB962C8B-B14F-4D97-AF65-F5344CB8AC3E}">
        <p14:creationId xmlns:p14="http://schemas.microsoft.com/office/powerpoint/2010/main" val="1505832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F780-8A31-3E29-CB7D-9A6D69760C8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4180A66-D826-A1E5-6258-A170A70BA9D1}"/>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7C112CD5-4591-1558-6172-89F697A41E7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23305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4" name="Straight Connector 3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6" name="Rectangle 35">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1BABE39F-799B-C50D-4046-B0DE553C0CB7}"/>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ctr"/>
            <a:r>
              <a:rPr lang="en-US" sz="4400" kern="1200" cap="all" spc="200" baseline="0" dirty="0">
                <a:solidFill>
                  <a:srgbClr val="FFFFFF"/>
                </a:solidFill>
                <a:latin typeface="+mj-lt"/>
                <a:ea typeface="+mj-ea"/>
                <a:cs typeface="+mj-cs"/>
              </a:rPr>
              <a:t>Implementation Web Platform via Python</a:t>
            </a:r>
          </a:p>
        </p:txBody>
      </p:sp>
      <p:cxnSp>
        <p:nvCxnSpPr>
          <p:cNvPr id="22" name="Straight Connector 21">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Computer">
            <a:extLst>
              <a:ext uri="{FF2B5EF4-FFF2-40B4-BE49-F238E27FC236}">
                <a16:creationId xmlns:a16="http://schemas.microsoft.com/office/drawing/2014/main" id="{744F2736-A373-790F-3624-FAFDBA551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2864358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8">
            <a:extLst>
              <a:ext uri="{FF2B5EF4-FFF2-40B4-BE49-F238E27FC236}">
                <a16:creationId xmlns:a16="http://schemas.microsoft.com/office/drawing/2014/main" id="{D4E6DE62-7AAF-426B-EC72-C5FF236A1599}"/>
              </a:ext>
            </a:extLst>
          </p:cNvPr>
          <p:cNvPicPr>
            <a:picLocks noGrp="1" noChangeAspect="1"/>
          </p:cNvPicPr>
          <p:nvPr>
            <p:ph sz="half" idx="2"/>
          </p:nvPr>
        </p:nvPicPr>
        <p:blipFill>
          <a:blip r:embed="rId2"/>
          <a:stretch>
            <a:fillRect/>
          </a:stretch>
        </p:blipFill>
        <p:spPr>
          <a:xfrm>
            <a:off x="6597654" y="585216"/>
            <a:ext cx="5160962" cy="3332658"/>
          </a:xfrm>
        </p:spPr>
      </p:pic>
      <p:sp>
        <p:nvSpPr>
          <p:cNvPr id="2" name="Title 1">
            <a:extLst>
              <a:ext uri="{FF2B5EF4-FFF2-40B4-BE49-F238E27FC236}">
                <a16:creationId xmlns:a16="http://schemas.microsoft.com/office/drawing/2014/main" id="{2B08FB99-F1C9-5D0D-0977-8C0229B49CDB}"/>
              </a:ext>
            </a:extLst>
          </p:cNvPr>
          <p:cNvSpPr>
            <a:spLocks noGrp="1"/>
          </p:cNvSpPr>
          <p:nvPr>
            <p:ph type="title"/>
          </p:nvPr>
        </p:nvSpPr>
        <p:spPr>
          <a:xfrm>
            <a:off x="787404" y="585216"/>
            <a:ext cx="9956796" cy="1499616"/>
          </a:xfrm>
        </p:spPr>
        <p:txBody>
          <a:bodyPr>
            <a:normAutofit/>
          </a:bodyPr>
          <a:lstStyle/>
          <a:p>
            <a:r>
              <a:rPr lang="en-US" sz="4400" dirty="0"/>
              <a:t>Add Firebase to your web app</a:t>
            </a:r>
          </a:p>
        </p:txBody>
      </p:sp>
      <p:sp>
        <p:nvSpPr>
          <p:cNvPr id="3" name="Content Placeholder 2">
            <a:extLst>
              <a:ext uri="{FF2B5EF4-FFF2-40B4-BE49-F238E27FC236}">
                <a16:creationId xmlns:a16="http://schemas.microsoft.com/office/drawing/2014/main" id="{CFC3D213-6E2F-1652-EA22-05E2E5592911}"/>
              </a:ext>
            </a:extLst>
          </p:cNvPr>
          <p:cNvSpPr>
            <a:spLocks noGrp="1"/>
          </p:cNvSpPr>
          <p:nvPr>
            <p:ph sz="half" idx="1"/>
          </p:nvPr>
        </p:nvSpPr>
        <p:spPr>
          <a:xfrm>
            <a:off x="528638" y="2084832"/>
            <a:ext cx="5980116" cy="4218793"/>
          </a:xfrm>
        </p:spPr>
        <p:txBody>
          <a:bodyPr>
            <a:noAutofit/>
          </a:bodyPr>
          <a:lstStyle/>
          <a:p>
            <a:pPr marL="0" indent="0">
              <a:buNone/>
            </a:pPr>
            <a:r>
              <a:rPr lang="en-US" sz="1200" b="1" dirty="0"/>
              <a:t>To obtain the </a:t>
            </a:r>
            <a:r>
              <a:rPr lang="en-US" sz="1200" b="1" dirty="0" err="1">
                <a:latin typeface="3270Narrow NF" panose="02000609000000000000" pitchFamily="49" charset="0"/>
                <a:ea typeface="3270Narrow NF" panose="02000609000000000000" pitchFamily="49" charset="0"/>
              </a:rPr>
              <a:t>firebase_credentials.json</a:t>
            </a:r>
            <a:r>
              <a:rPr lang="en-US" sz="1200" b="1" dirty="0">
                <a:latin typeface="3270Narrow NF" panose="02000609000000000000" pitchFamily="49" charset="0"/>
                <a:ea typeface="3270Narrow NF" panose="02000609000000000000" pitchFamily="49" charset="0"/>
              </a:rPr>
              <a:t> </a:t>
            </a:r>
            <a:r>
              <a:rPr lang="en-US" sz="1200" b="1" dirty="0"/>
              <a:t>file, you'll need to follow these steps:</a:t>
            </a:r>
          </a:p>
          <a:p>
            <a:pPr marL="457200" indent="-457200">
              <a:buFont typeface="+mj-lt"/>
              <a:buAutoNum type="arabicPeriod"/>
            </a:pPr>
            <a:r>
              <a:rPr lang="en-US" sz="1200" b="1" dirty="0"/>
              <a:t>Go to the Firebase Console: </a:t>
            </a:r>
            <a:r>
              <a:rPr lang="en-US" sz="1200" dirty="0"/>
              <a:t>Visit the Firebase Console at </a:t>
            </a:r>
            <a:r>
              <a:rPr lang="en-US" sz="1200" dirty="0">
                <a:hlinkClick r:id="rId3"/>
              </a:rPr>
              <a:t>https://console.firebase.google.com/</a:t>
            </a:r>
            <a:endParaRPr lang="en-US" sz="1200" dirty="0"/>
          </a:p>
          <a:p>
            <a:pPr marL="457200" indent="-457200">
              <a:buFont typeface="+mj-lt"/>
              <a:buAutoNum type="arabicPeriod"/>
            </a:pPr>
            <a:r>
              <a:rPr lang="en-US" sz="1200" b="1" dirty="0"/>
              <a:t>Select Your Project: </a:t>
            </a:r>
            <a:r>
              <a:rPr lang="en-US" sz="1200" dirty="0"/>
              <a:t>If you already have a project, select it from the project list. If not, create a new project by clicking on the "Add project" button.</a:t>
            </a:r>
          </a:p>
          <a:p>
            <a:pPr marL="457200" indent="-457200">
              <a:buFont typeface="+mj-lt"/>
              <a:buAutoNum type="arabicPeriod"/>
            </a:pPr>
            <a:r>
              <a:rPr lang="en-US" sz="1200" b="1" dirty="0"/>
              <a:t>Navigate to Project Settings: </a:t>
            </a:r>
            <a:r>
              <a:rPr lang="en-US" sz="1200" dirty="0"/>
              <a:t>Once you're in your project, click on the gear icon (settings) next to "Project Overview" in the left sidebar. Then select "Project settings".</a:t>
            </a:r>
          </a:p>
          <a:p>
            <a:pPr marL="457200" indent="-457200">
              <a:buFont typeface="+mj-lt"/>
              <a:buAutoNum type="arabicPeriod"/>
            </a:pPr>
            <a:r>
              <a:rPr lang="en-US" sz="1200" b="1" dirty="0">
                <a:solidFill>
                  <a:srgbClr val="00B050"/>
                </a:solidFill>
              </a:rPr>
              <a:t>Navigate to Service Accounts: </a:t>
            </a:r>
            <a:r>
              <a:rPr lang="en-US" sz="1200" dirty="0"/>
              <a:t>In the project settings, select the "Service accounts" tab.</a:t>
            </a:r>
          </a:p>
          <a:p>
            <a:pPr marL="457200" indent="-457200">
              <a:buFont typeface="+mj-lt"/>
              <a:buAutoNum type="arabicPeriod"/>
            </a:pPr>
            <a:r>
              <a:rPr lang="en-US" sz="1200" b="1" dirty="0">
                <a:solidFill>
                  <a:srgbClr val="FF0000"/>
                </a:solidFill>
              </a:rPr>
              <a:t>Generate New Private Key: </a:t>
            </a:r>
            <a:r>
              <a:rPr lang="en-US" sz="120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00" b="1" dirty="0"/>
              <a:t>Save the File: </a:t>
            </a:r>
            <a:r>
              <a:rPr lang="en-US" sz="1200" dirty="0"/>
              <a:t>Save the downloaded JSON file to a secure location on your computer. This file is your </a:t>
            </a:r>
            <a:r>
              <a:rPr lang="en-US" sz="1200" dirty="0" err="1">
                <a:latin typeface="3270Narrow NF" panose="02000609000000000000" pitchFamily="49" charset="0"/>
                <a:ea typeface="3270Narrow NF" panose="02000609000000000000" pitchFamily="49" charset="0"/>
              </a:rPr>
              <a:t>firebase_credentials.json</a:t>
            </a:r>
            <a:r>
              <a:rPr lang="en-US" sz="1200" dirty="0"/>
              <a:t>.</a:t>
            </a:r>
          </a:p>
          <a:p>
            <a:pPr marL="0" indent="0">
              <a:buNone/>
            </a:pPr>
            <a:r>
              <a:rPr lang="en-US" sz="1200" dirty="0">
                <a:highlight>
                  <a:srgbClr val="FFFF00"/>
                </a:highlight>
              </a:rPr>
              <a:t>Remember to </a:t>
            </a:r>
            <a:r>
              <a:rPr lang="en-US" sz="1200" dirty="0">
                <a:solidFill>
                  <a:srgbClr val="FF0000"/>
                </a:solidFill>
                <a:highlight>
                  <a:srgbClr val="FFFF00"/>
                </a:highlight>
              </a:rPr>
              <a:t>keep this file secure and not share it publicly</a:t>
            </a:r>
            <a:r>
              <a:rPr lang="en-US" sz="1200" dirty="0"/>
              <a:t>, as it contains sensitive information that grants access to your Firebase project. Once you have the </a:t>
            </a:r>
            <a:r>
              <a:rPr lang="en-US" sz="1200" dirty="0" err="1">
                <a:latin typeface="3270Narrow NF" panose="02000609000000000000" pitchFamily="49" charset="0"/>
                <a:ea typeface="3270Narrow NF" panose="02000609000000000000" pitchFamily="49" charset="0"/>
              </a:rPr>
              <a:t>firebase_credentials.json</a:t>
            </a:r>
            <a:r>
              <a:rPr lang="en-US" sz="1200" dirty="0">
                <a:latin typeface="3270Narrow NF" panose="02000609000000000000" pitchFamily="49" charset="0"/>
                <a:ea typeface="3270Narrow NF" panose="02000609000000000000" pitchFamily="49" charset="0"/>
              </a:rPr>
              <a:t> </a:t>
            </a:r>
            <a:r>
              <a:rPr lang="en-US" sz="1200" dirty="0"/>
              <a:t>file, you can use it to initialize the Firebase Admin SDK in your Python script, as demonstrated in the previous examples.</a:t>
            </a:r>
          </a:p>
        </p:txBody>
      </p:sp>
      <p:pic>
        <p:nvPicPr>
          <p:cNvPr id="37" name="Picture 36">
            <a:extLst>
              <a:ext uri="{FF2B5EF4-FFF2-40B4-BE49-F238E27FC236}">
                <a16:creationId xmlns:a16="http://schemas.microsoft.com/office/drawing/2014/main" id="{B6EDAE19-AAFD-0069-10E6-D6AD9E586249}"/>
              </a:ext>
            </a:extLst>
          </p:cNvPr>
          <p:cNvPicPr>
            <a:picLocks noChangeAspect="1"/>
          </p:cNvPicPr>
          <p:nvPr/>
        </p:nvPicPr>
        <p:blipFill rotWithShape="1">
          <a:blip r:embed="rId4"/>
          <a:srcRect l="22013" t="54731" r="32202" b="38772"/>
          <a:stretch/>
        </p:blipFill>
        <p:spPr>
          <a:xfrm>
            <a:off x="7809392" y="639925"/>
            <a:ext cx="788508" cy="94083"/>
          </a:xfrm>
          <a:prstGeom prst="rect">
            <a:avLst/>
          </a:prstGeom>
        </p:spPr>
      </p:pic>
      <p:sp>
        <p:nvSpPr>
          <p:cNvPr id="38" name="Rectangle: Rounded Corners 37">
            <a:extLst>
              <a:ext uri="{FF2B5EF4-FFF2-40B4-BE49-F238E27FC236}">
                <a16:creationId xmlns:a16="http://schemas.microsoft.com/office/drawing/2014/main" id="{C0AB7E48-923A-69E9-FD89-AF5CD846DC6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39" name="Straight Arrow Connector 38">
            <a:extLst>
              <a:ext uri="{FF2B5EF4-FFF2-40B4-BE49-F238E27FC236}">
                <a16:creationId xmlns:a16="http://schemas.microsoft.com/office/drawing/2014/main" id="{35E8A7D8-997E-A831-A40D-927021AA4C64}"/>
              </a:ext>
            </a:extLst>
          </p:cNvPr>
          <p:cNvCxnSpPr>
            <a:cxnSpLocks/>
          </p:cNvCxnSpPr>
          <p:nvPr/>
        </p:nvCxnSpPr>
        <p:spPr>
          <a:xfrm>
            <a:off x="9585325" y="629957"/>
            <a:ext cx="0" cy="3278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53990A0-A313-E1FA-A647-694E406FF1A9}"/>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9AA0086-FB67-7B4D-6F6D-0D3C0FE6BC23}"/>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0" name="Content Placeholder 7">
            <a:extLst>
              <a:ext uri="{FF2B5EF4-FFF2-40B4-BE49-F238E27FC236}">
                <a16:creationId xmlns:a16="http://schemas.microsoft.com/office/drawing/2014/main" id="{2F6A4408-88AC-A2EE-0614-7607D0F37BD0}"/>
              </a:ext>
            </a:extLst>
          </p:cNvPr>
          <p:cNvPicPr>
            <a:picLocks noChangeAspect="1"/>
          </p:cNvPicPr>
          <p:nvPr/>
        </p:nvPicPr>
        <p:blipFill rotWithShape="1">
          <a:blip r:embed="rId5"/>
          <a:srcRect b="58313"/>
          <a:stretch/>
        </p:blipFill>
        <p:spPr>
          <a:xfrm>
            <a:off x="6597654" y="3962323"/>
            <a:ext cx="5160962" cy="2321682"/>
          </a:xfrm>
          <a:prstGeom prst="rect">
            <a:avLst/>
          </a:prstGeom>
        </p:spPr>
      </p:pic>
      <p:sp>
        <p:nvSpPr>
          <p:cNvPr id="11" name="Rectangle: Rounded Corners 10">
            <a:extLst>
              <a:ext uri="{FF2B5EF4-FFF2-40B4-BE49-F238E27FC236}">
                <a16:creationId xmlns:a16="http://schemas.microsoft.com/office/drawing/2014/main" id="{FF291B83-2786-0BD5-7547-AC157EAA01A3}"/>
              </a:ext>
            </a:extLst>
          </p:cNvPr>
          <p:cNvSpPr/>
          <p:nvPr/>
        </p:nvSpPr>
        <p:spPr>
          <a:xfrm>
            <a:off x="6578604" y="5168901"/>
            <a:ext cx="4705346" cy="113472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Rounded Corners 11">
            <a:extLst>
              <a:ext uri="{FF2B5EF4-FFF2-40B4-BE49-F238E27FC236}">
                <a16:creationId xmlns:a16="http://schemas.microsoft.com/office/drawing/2014/main" id="{A048CED8-90E6-0D8E-C42D-66B477763DEE}"/>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TextBox 15">
            <a:extLst>
              <a:ext uri="{FF2B5EF4-FFF2-40B4-BE49-F238E27FC236}">
                <a16:creationId xmlns:a16="http://schemas.microsoft.com/office/drawing/2014/main" id="{98D2E087-7DD0-EF9B-1171-2C8BA5483A51}"/>
              </a:ext>
            </a:extLst>
          </p:cNvPr>
          <p:cNvSpPr txBox="1"/>
          <p:nvPr/>
        </p:nvSpPr>
        <p:spPr>
          <a:xfrm>
            <a:off x="9967741" y="6488668"/>
            <a:ext cx="1790875" cy="369332"/>
          </a:xfrm>
          <a:prstGeom prst="rect">
            <a:avLst/>
          </a:prstGeom>
          <a:noFill/>
        </p:spPr>
        <p:txBody>
          <a:bodyPr wrap="square" rtlCol="0">
            <a:spAutoFit/>
          </a:bodyPr>
          <a:lstStyle/>
          <a:p>
            <a:pPr defTabSz="758952">
              <a:spcAft>
                <a:spcPts val="600"/>
              </a:spcAft>
            </a:pPr>
            <a:r>
              <a:rPr lang="en-US" dirty="0">
                <a:solidFill>
                  <a:prstClr val="black"/>
                </a:solidFill>
                <a:latin typeface="Gill Sans MT" panose="020B0502020104020203"/>
              </a:rPr>
              <a:t>As of 2024/05/04</a:t>
            </a:r>
          </a:p>
        </p:txBody>
      </p:sp>
    </p:spTree>
    <p:extLst>
      <p:ext uri="{BB962C8B-B14F-4D97-AF65-F5344CB8AC3E}">
        <p14:creationId xmlns:p14="http://schemas.microsoft.com/office/powerpoint/2010/main" val="4230139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CEDA5F56-7306-4BF0-8E72-2DD4081A18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69A5A27-DEBD-4ADC-8177-58AD77CB4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84632"/>
            <a:ext cx="7794722" cy="351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Rectangle 26">
            <a:extLst>
              <a:ext uri="{FF2B5EF4-FFF2-40B4-BE49-F238E27FC236}">
                <a16:creationId xmlns:a16="http://schemas.microsoft.com/office/drawing/2014/main" id="{63DE60A5-C0A6-4A97-AD0A-ED4DECB8B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150596"/>
            <a:ext cx="7794722" cy="2219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C7FA4C2-FA11-FCDB-F45A-08E7B0F1F75A}"/>
              </a:ext>
            </a:extLst>
          </p:cNvPr>
          <p:cNvSpPr>
            <a:spLocks noGrp="1"/>
          </p:cNvSpPr>
          <p:nvPr>
            <p:ph type="title"/>
          </p:nvPr>
        </p:nvSpPr>
        <p:spPr>
          <a:xfrm>
            <a:off x="4684903" y="4391025"/>
            <a:ext cx="6685507" cy="1738808"/>
          </a:xfrm>
        </p:spPr>
        <p:txBody>
          <a:bodyPr vert="horz" lIns="91440" tIns="45720" rIns="91440" bIns="45720" rtlCol="0" anchor="ctr">
            <a:normAutofit/>
          </a:bodyPr>
          <a:lstStyle/>
          <a:p>
            <a:r>
              <a:rPr lang="en-US">
                <a:solidFill>
                  <a:srgbClr val="FFFFFF"/>
                </a:solidFill>
              </a:rPr>
              <a:t>Scan for RFID Tag</a:t>
            </a:r>
          </a:p>
        </p:txBody>
      </p:sp>
      <p:pic>
        <p:nvPicPr>
          <p:cNvPr id="16" name="Picture 15" descr="Close-up of a circuit board with wires&#10;&#10;Description automatically generated">
            <a:extLst>
              <a:ext uri="{FF2B5EF4-FFF2-40B4-BE49-F238E27FC236}">
                <a16:creationId xmlns:a16="http://schemas.microsoft.com/office/drawing/2014/main" id="{67EA2C93-94C5-AB22-9AF2-2C1E74D087AA}"/>
              </a:ext>
            </a:extLst>
          </p:cNvPr>
          <p:cNvPicPr>
            <a:picLocks noChangeAspect="1"/>
          </p:cNvPicPr>
          <p:nvPr/>
        </p:nvPicPr>
        <p:blipFill rotWithShape="1">
          <a:blip r:embed="rId2"/>
          <a:srcRect l="946" t="6546" r="8577" b="24430"/>
          <a:stretch/>
        </p:blipFill>
        <p:spPr>
          <a:xfrm>
            <a:off x="481790" y="486259"/>
            <a:ext cx="3248521" cy="1858679"/>
          </a:xfrm>
          <a:prstGeom prst="rect">
            <a:avLst/>
          </a:prstGeom>
        </p:spPr>
      </p:pic>
      <p:pic>
        <p:nvPicPr>
          <p:cNvPr id="6" name="Content Placeholder 5">
            <a:extLst>
              <a:ext uri="{FF2B5EF4-FFF2-40B4-BE49-F238E27FC236}">
                <a16:creationId xmlns:a16="http://schemas.microsoft.com/office/drawing/2014/main" id="{549C5071-45D8-D243-1B72-9D1CB350D831}"/>
              </a:ext>
            </a:extLst>
          </p:cNvPr>
          <p:cNvPicPr>
            <a:picLocks noChangeAspect="1"/>
          </p:cNvPicPr>
          <p:nvPr/>
        </p:nvPicPr>
        <p:blipFill rotWithShape="1">
          <a:blip r:embed="rId3"/>
          <a:srcRect l="706" t="256" r="-251" b="15748"/>
          <a:stretch/>
        </p:blipFill>
        <p:spPr>
          <a:xfrm>
            <a:off x="481790" y="2509592"/>
            <a:ext cx="3248521" cy="3860672"/>
          </a:xfrm>
          <a:prstGeom prst="rect">
            <a:avLst/>
          </a:prstGeom>
        </p:spPr>
      </p:pic>
      <p:pic>
        <p:nvPicPr>
          <p:cNvPr id="18" name="Content Placeholder 17">
            <a:extLst>
              <a:ext uri="{FF2B5EF4-FFF2-40B4-BE49-F238E27FC236}">
                <a16:creationId xmlns:a16="http://schemas.microsoft.com/office/drawing/2014/main" id="{B3D4986E-0981-8E43-08C1-DD85460999FD}"/>
              </a:ext>
            </a:extLst>
          </p:cNvPr>
          <p:cNvPicPr>
            <a:picLocks noGrp="1" noChangeAspect="1"/>
          </p:cNvPicPr>
          <p:nvPr>
            <p:ph sz="half" idx="2"/>
          </p:nvPr>
        </p:nvPicPr>
        <p:blipFill rotWithShape="1">
          <a:blip r:embed="rId4"/>
          <a:srcRect t="1019"/>
          <a:stretch/>
        </p:blipFill>
        <p:spPr>
          <a:xfrm>
            <a:off x="3992438" y="1059443"/>
            <a:ext cx="7605335" cy="2567735"/>
          </a:xfrm>
        </p:spPr>
      </p:pic>
      <p:cxnSp>
        <p:nvCxnSpPr>
          <p:cNvPr id="29" name="Straight Connector 28">
            <a:extLst>
              <a:ext uri="{FF2B5EF4-FFF2-40B4-BE49-F238E27FC236}">
                <a16:creationId xmlns:a16="http://schemas.microsoft.com/office/drawing/2014/main" id="{4E42D6A6-C789-4DAD-90DA-114992677D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422775" y="480322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342AF200-A050-AA0E-D8AF-0A7D67B7FAE6}"/>
              </a:ext>
            </a:extLst>
          </p:cNvPr>
          <p:cNvSpPr/>
          <p:nvPr/>
        </p:nvSpPr>
        <p:spPr>
          <a:xfrm>
            <a:off x="647700" y="1676107"/>
            <a:ext cx="622298" cy="247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696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0452-5676-8F38-35FF-9D95F84A6B84}"/>
              </a:ext>
            </a:extLst>
          </p:cNvPr>
          <p:cNvSpPr>
            <a:spLocks noGrp="1"/>
          </p:cNvSpPr>
          <p:nvPr>
            <p:ph type="title"/>
          </p:nvPr>
        </p:nvSpPr>
        <p:spPr>
          <a:xfrm>
            <a:off x="774700" y="585216"/>
            <a:ext cx="8389205" cy="1499616"/>
          </a:xfrm>
        </p:spPr>
        <p:txBody>
          <a:bodyPr/>
          <a:lstStyle/>
          <a:p>
            <a:r>
              <a:rPr lang="en-US" dirty="0"/>
              <a:t>Write to Firebase Realtime Database</a:t>
            </a:r>
          </a:p>
        </p:txBody>
      </p:sp>
      <p:pic>
        <p:nvPicPr>
          <p:cNvPr id="8" name="Content Placeholder 7">
            <a:extLst>
              <a:ext uri="{FF2B5EF4-FFF2-40B4-BE49-F238E27FC236}">
                <a16:creationId xmlns:a16="http://schemas.microsoft.com/office/drawing/2014/main" id="{46A2CC21-0CBF-AFD0-98DC-EC3437E92324}"/>
              </a:ext>
            </a:extLst>
          </p:cNvPr>
          <p:cNvPicPr>
            <a:picLocks noGrp="1" noChangeAspect="1"/>
          </p:cNvPicPr>
          <p:nvPr>
            <p:ph sz="half" idx="1"/>
          </p:nvPr>
        </p:nvPicPr>
        <p:blipFill>
          <a:blip r:embed="rId2"/>
          <a:stretch>
            <a:fillRect/>
          </a:stretch>
        </p:blipFill>
        <p:spPr>
          <a:xfrm>
            <a:off x="774700" y="2084832"/>
            <a:ext cx="3975936" cy="4290546"/>
          </a:xfrm>
        </p:spPr>
      </p:pic>
      <p:pic>
        <p:nvPicPr>
          <p:cNvPr id="13" name="Picture 12" descr="A hand holding a circuit board&#10;&#10;Description automatically generated">
            <a:extLst>
              <a:ext uri="{FF2B5EF4-FFF2-40B4-BE49-F238E27FC236}">
                <a16:creationId xmlns:a16="http://schemas.microsoft.com/office/drawing/2014/main" id="{9C89769C-F9C1-1CFC-E926-477A795C397F}"/>
              </a:ext>
            </a:extLst>
          </p:cNvPr>
          <p:cNvPicPr>
            <a:picLocks noChangeAspect="1"/>
          </p:cNvPicPr>
          <p:nvPr/>
        </p:nvPicPr>
        <p:blipFill rotWithShape="1">
          <a:blip r:embed="rId3"/>
          <a:srcRect l="21454" t="1" r="20689" b="32145"/>
          <a:stretch/>
        </p:blipFill>
        <p:spPr>
          <a:xfrm>
            <a:off x="9084509" y="621654"/>
            <a:ext cx="2734438" cy="2405634"/>
          </a:xfrm>
          <a:prstGeom prst="rect">
            <a:avLst/>
          </a:prstGeom>
        </p:spPr>
      </p:pic>
      <p:grpSp>
        <p:nvGrpSpPr>
          <p:cNvPr id="30" name="Group 29">
            <a:extLst>
              <a:ext uri="{FF2B5EF4-FFF2-40B4-BE49-F238E27FC236}">
                <a16:creationId xmlns:a16="http://schemas.microsoft.com/office/drawing/2014/main" id="{49132786-E880-66B0-5A8A-460C287E486B}"/>
              </a:ext>
            </a:extLst>
          </p:cNvPr>
          <p:cNvGrpSpPr/>
          <p:nvPr/>
        </p:nvGrpSpPr>
        <p:grpSpPr>
          <a:xfrm>
            <a:off x="4808377" y="3063853"/>
            <a:ext cx="7010569" cy="3311525"/>
            <a:chOff x="4808377" y="2647430"/>
            <a:chExt cx="7010569" cy="3311525"/>
          </a:xfrm>
        </p:grpSpPr>
        <p:pic>
          <p:nvPicPr>
            <p:cNvPr id="27" name="Picture 26">
              <a:extLst>
                <a:ext uri="{FF2B5EF4-FFF2-40B4-BE49-F238E27FC236}">
                  <a16:creationId xmlns:a16="http://schemas.microsoft.com/office/drawing/2014/main" id="{BD8EA8F7-E2FD-18E9-CADA-56E2A2E2BBD0}"/>
                </a:ext>
              </a:extLst>
            </p:cNvPr>
            <p:cNvPicPr>
              <a:picLocks noChangeAspect="1"/>
            </p:cNvPicPr>
            <p:nvPr/>
          </p:nvPicPr>
          <p:blipFill>
            <a:blip r:embed="rId4"/>
            <a:stretch>
              <a:fillRect/>
            </a:stretch>
          </p:blipFill>
          <p:spPr>
            <a:xfrm>
              <a:off x="4808377" y="2647430"/>
              <a:ext cx="7010569" cy="3311525"/>
            </a:xfrm>
            <a:prstGeom prst="rect">
              <a:avLst/>
            </a:prstGeom>
          </p:spPr>
        </p:pic>
        <p:pic>
          <p:nvPicPr>
            <p:cNvPr id="29" name="Picture 28">
              <a:extLst>
                <a:ext uri="{FF2B5EF4-FFF2-40B4-BE49-F238E27FC236}">
                  <a16:creationId xmlns:a16="http://schemas.microsoft.com/office/drawing/2014/main" id="{76831819-CFF2-FE87-8618-91579FA8C7EC}"/>
                </a:ext>
              </a:extLst>
            </p:cNvPr>
            <p:cNvPicPr>
              <a:picLocks noChangeAspect="1"/>
            </p:cNvPicPr>
            <p:nvPr/>
          </p:nvPicPr>
          <p:blipFill rotWithShape="1">
            <a:blip r:embed="rId5"/>
            <a:srcRect l="22013" t="54731" r="32202" b="38772"/>
            <a:stretch/>
          </p:blipFill>
          <p:spPr>
            <a:xfrm>
              <a:off x="6412392" y="2709608"/>
              <a:ext cx="1023458" cy="122117"/>
            </a:xfrm>
            <a:prstGeom prst="rect">
              <a:avLst/>
            </a:prstGeom>
          </p:spPr>
        </p:pic>
      </p:grpSp>
      <p:sp>
        <p:nvSpPr>
          <p:cNvPr id="31" name="Rectangle: Rounded Corners 30">
            <a:extLst>
              <a:ext uri="{FF2B5EF4-FFF2-40B4-BE49-F238E27FC236}">
                <a16:creationId xmlns:a16="http://schemas.microsoft.com/office/drawing/2014/main" id="{DBA419A0-12E6-2B57-F204-E047F2D37DCC}"/>
              </a:ext>
            </a:extLst>
          </p:cNvPr>
          <p:cNvSpPr/>
          <p:nvPr/>
        </p:nvSpPr>
        <p:spPr>
          <a:xfrm>
            <a:off x="6412392" y="4797404"/>
            <a:ext cx="3569808" cy="102235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 name="Rectangle: Rounded Corners 9">
            <a:extLst>
              <a:ext uri="{FF2B5EF4-FFF2-40B4-BE49-F238E27FC236}">
                <a16:creationId xmlns:a16="http://schemas.microsoft.com/office/drawing/2014/main" id="{4FAB585D-9C74-3830-8F9B-4AEDA217D541}"/>
              </a:ext>
            </a:extLst>
          </p:cNvPr>
          <p:cNvSpPr/>
          <p:nvPr/>
        </p:nvSpPr>
        <p:spPr>
          <a:xfrm>
            <a:off x="774700" y="3857604"/>
            <a:ext cx="3975936" cy="339746"/>
          </a:xfrm>
          <a:prstGeom prst="round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Rounded Corners 11">
            <a:extLst>
              <a:ext uri="{FF2B5EF4-FFF2-40B4-BE49-F238E27FC236}">
                <a16:creationId xmlns:a16="http://schemas.microsoft.com/office/drawing/2014/main" id="{99EEC0F7-B9D4-77D7-CE7C-36E45704DE35}"/>
              </a:ext>
            </a:extLst>
          </p:cNvPr>
          <p:cNvSpPr/>
          <p:nvPr/>
        </p:nvSpPr>
        <p:spPr>
          <a:xfrm>
            <a:off x="6412392" y="4406671"/>
            <a:ext cx="2751513" cy="339746"/>
          </a:xfrm>
          <a:prstGeom prst="round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Rectangle: Rounded Corners 13">
            <a:extLst>
              <a:ext uri="{FF2B5EF4-FFF2-40B4-BE49-F238E27FC236}">
                <a16:creationId xmlns:a16="http://schemas.microsoft.com/office/drawing/2014/main" id="{1560B70D-3824-F406-D0AA-075B839F4324}"/>
              </a:ext>
            </a:extLst>
          </p:cNvPr>
          <p:cNvSpPr/>
          <p:nvPr/>
        </p:nvSpPr>
        <p:spPr>
          <a:xfrm>
            <a:off x="774700" y="4230105"/>
            <a:ext cx="3975936" cy="81814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16" name="Connector: Elbow 15">
            <a:extLst>
              <a:ext uri="{FF2B5EF4-FFF2-40B4-BE49-F238E27FC236}">
                <a16:creationId xmlns:a16="http://schemas.microsoft.com/office/drawing/2014/main" id="{F2C1B3B0-F9F4-72B3-7B00-762F90602193}"/>
              </a:ext>
            </a:extLst>
          </p:cNvPr>
          <p:cNvCxnSpPr>
            <a:stCxn id="14" idx="3"/>
            <a:endCxn id="31" idx="1"/>
          </p:cNvCxnSpPr>
          <p:nvPr/>
        </p:nvCxnSpPr>
        <p:spPr>
          <a:xfrm>
            <a:off x="4750636" y="4639178"/>
            <a:ext cx="1661756" cy="669401"/>
          </a:xfrm>
          <a:prstGeom prst="bentConnector3">
            <a:avLst>
              <a:gd name="adj1" fmla="val 8415"/>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3BF1E1F-4BB1-4A27-8933-A77A6A0FEF8D}"/>
              </a:ext>
            </a:extLst>
          </p:cNvPr>
          <p:cNvCxnSpPr>
            <a:cxnSpLocks/>
            <a:stCxn id="12" idx="1"/>
            <a:endCxn id="10" idx="0"/>
          </p:cNvCxnSpPr>
          <p:nvPr/>
        </p:nvCxnSpPr>
        <p:spPr>
          <a:xfrm rot="10800000">
            <a:off x="2762668" y="3857604"/>
            <a:ext cx="3649724" cy="718940"/>
          </a:xfrm>
          <a:prstGeom prst="bentConnector4">
            <a:avLst>
              <a:gd name="adj1" fmla="val 3259"/>
              <a:gd name="adj2" fmla="val 124030"/>
            </a:avLst>
          </a:prstGeom>
          <a:ln w="38100">
            <a:solidFill>
              <a:srgbClr val="00B050"/>
            </a:solidFill>
            <a:prstDash val="lgDashDot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5233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072D0-5AF2-DA9D-F877-268295F7894C}"/>
              </a:ext>
            </a:extLst>
          </p:cNvPr>
          <p:cNvSpPr>
            <a:spLocks noGrp="1"/>
          </p:cNvSpPr>
          <p:nvPr>
            <p:ph type="title"/>
          </p:nvPr>
        </p:nvSpPr>
        <p:spPr/>
        <p:txBody>
          <a:bodyPr/>
          <a:lstStyle/>
          <a:p>
            <a:r>
              <a:rPr lang="en-US" dirty="0"/>
              <a:t>Register app</a:t>
            </a:r>
          </a:p>
        </p:txBody>
      </p:sp>
      <p:sp>
        <p:nvSpPr>
          <p:cNvPr id="7" name="Content Placeholder 6">
            <a:extLst>
              <a:ext uri="{FF2B5EF4-FFF2-40B4-BE49-F238E27FC236}">
                <a16:creationId xmlns:a16="http://schemas.microsoft.com/office/drawing/2014/main" id="{30981776-2F73-B454-ED7D-F49324C264A2}"/>
              </a:ext>
            </a:extLst>
          </p:cNvPr>
          <p:cNvSpPr>
            <a:spLocks noGrp="1"/>
          </p:cNvSpPr>
          <p:nvPr>
            <p:ph sz="half" idx="1"/>
          </p:nvPr>
        </p:nvSpPr>
        <p:spPr/>
        <p:txBody>
          <a:bodyPr/>
          <a:lstStyle/>
          <a:p>
            <a:endParaRPr lang="en-US"/>
          </a:p>
        </p:txBody>
      </p:sp>
      <p:pic>
        <p:nvPicPr>
          <p:cNvPr id="6" name="Content Placeholder 5">
            <a:extLst>
              <a:ext uri="{FF2B5EF4-FFF2-40B4-BE49-F238E27FC236}">
                <a16:creationId xmlns:a16="http://schemas.microsoft.com/office/drawing/2014/main" id="{E2648361-6E80-CD69-01F9-DA00B1C2389F}"/>
              </a:ext>
            </a:extLst>
          </p:cNvPr>
          <p:cNvPicPr>
            <a:picLocks noGrp="1" noChangeAspect="1"/>
          </p:cNvPicPr>
          <p:nvPr>
            <p:ph sz="half" idx="2"/>
          </p:nvPr>
        </p:nvPicPr>
        <p:blipFill>
          <a:blip r:embed="rId2"/>
          <a:stretch>
            <a:fillRect/>
          </a:stretch>
        </p:blipFill>
        <p:spPr>
          <a:xfrm>
            <a:off x="6916938" y="2227263"/>
            <a:ext cx="4193774" cy="3633787"/>
          </a:xfrm>
        </p:spPr>
      </p:pic>
    </p:spTree>
    <p:extLst>
      <p:ext uri="{BB962C8B-B14F-4D97-AF65-F5344CB8AC3E}">
        <p14:creationId xmlns:p14="http://schemas.microsoft.com/office/powerpoint/2010/main" val="511819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A4076ED-9E62-F099-27E2-E832EB470C8B}"/>
              </a:ext>
            </a:extLst>
          </p:cNvPr>
          <p:cNvSpPr>
            <a:spLocks noGrp="1"/>
          </p:cNvSpPr>
          <p:nvPr>
            <p:ph type="title"/>
          </p:nvPr>
        </p:nvSpPr>
        <p:spPr/>
        <p:txBody>
          <a:bodyPr anchor="ctr"/>
          <a:lstStyle/>
          <a:p>
            <a:r>
              <a:rPr lang="en-US" dirty="0"/>
              <a:t>Add Firebase SDK</a:t>
            </a:r>
          </a:p>
        </p:txBody>
      </p:sp>
      <p:sp>
        <p:nvSpPr>
          <p:cNvPr id="14" name="Rectangle 1">
            <a:extLst>
              <a:ext uri="{FF2B5EF4-FFF2-40B4-BE49-F238E27FC236}">
                <a16:creationId xmlns:a16="http://schemas.microsoft.com/office/drawing/2014/main" id="{A53F36B9-9422-CA62-7A7B-31EBBA1A40ED}"/>
              </a:ext>
            </a:extLst>
          </p:cNvPr>
          <p:cNvSpPr>
            <a:spLocks noGrp="1" noChangeArrowheads="1"/>
          </p:cNvSpPr>
          <p:nvPr>
            <p:ph type="body"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var(--mdc-form-field-label-text-font)"/>
              </a:rPr>
            </a:br>
            <a:endParaRPr kumimoji="0" lang="en-US" altLang="en-US" sz="1800" b="0" i="0" u="none" strike="noStrike" cap="none" normalizeH="0" baseline="0">
              <a:ln>
                <a:noFill/>
              </a:ln>
              <a:solidFill>
                <a:schemeClr val="tx1"/>
              </a:solidFill>
              <a:effectLst/>
              <a:latin typeface="var(--mdc-form-field-label-text-fon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var(--mdc-form-field-label-text-font)"/>
              </a:rPr>
              <a:t>Use npm</a:t>
            </a:r>
            <a:endParaRPr kumimoji="0" lang="en-US" altLang="en-US" sz="1800" b="0" i="0" u="none" strike="noStrike" cap="none" normalizeH="0" baseline="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var(--mdc-form-field-label-text-fon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Content Placeholder 7">
            <a:extLst>
              <a:ext uri="{FF2B5EF4-FFF2-40B4-BE49-F238E27FC236}">
                <a16:creationId xmlns:a16="http://schemas.microsoft.com/office/drawing/2014/main" id="{DB49D9FE-8FD7-C18B-2B89-3C917EADDAB0}"/>
              </a:ext>
            </a:extLst>
          </p:cNvPr>
          <p:cNvPicPr>
            <a:picLocks noGrp="1" noChangeAspect="1"/>
          </p:cNvPicPr>
          <p:nvPr>
            <p:ph sz="half" idx="2"/>
          </p:nvPr>
        </p:nvPicPr>
        <p:blipFill>
          <a:blip r:embed="rId2"/>
          <a:stretch>
            <a:fillRect/>
          </a:stretch>
        </p:blipFill>
        <p:spPr>
          <a:xfrm>
            <a:off x="2093273" y="2925763"/>
            <a:ext cx="2169804" cy="2935287"/>
          </a:xfrm>
        </p:spPr>
      </p:pic>
      <p:sp>
        <p:nvSpPr>
          <p:cNvPr id="13" name="Text Placeholder 12">
            <a:extLst>
              <a:ext uri="{FF2B5EF4-FFF2-40B4-BE49-F238E27FC236}">
                <a16:creationId xmlns:a16="http://schemas.microsoft.com/office/drawing/2014/main" id="{B0AF30AE-557D-27A7-D870-453DBA9217F9}"/>
              </a:ext>
            </a:extLst>
          </p:cNvPr>
          <p:cNvSpPr>
            <a:spLocks noGrp="1"/>
          </p:cNvSpPr>
          <p:nvPr>
            <p:ph type="body" sz="quarter" idx="3"/>
          </p:nvPr>
        </p:nvSpPr>
        <p:spPr/>
        <p:txBody>
          <a:bodyPr/>
          <a:lstStyle/>
          <a:p>
            <a:r>
              <a:rPr lang="en-US" dirty="0">
                <a:solidFill>
                  <a:schemeClr val="tx1"/>
                </a:solidFill>
              </a:rPr>
              <a:t>Use a &lt;script&gt; tag</a:t>
            </a:r>
          </a:p>
        </p:txBody>
      </p:sp>
      <p:pic>
        <p:nvPicPr>
          <p:cNvPr id="6" name="Content Placeholder 5">
            <a:extLst>
              <a:ext uri="{FF2B5EF4-FFF2-40B4-BE49-F238E27FC236}">
                <a16:creationId xmlns:a16="http://schemas.microsoft.com/office/drawing/2014/main" id="{9C79E336-94A5-DE1C-641C-A979C7AC065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p:blipFill>
        <p:spPr>
          <a:xfrm>
            <a:off x="7915165" y="2925763"/>
            <a:ext cx="2197319" cy="2935287"/>
          </a:xfrm>
        </p:spPr>
      </p:pic>
    </p:spTree>
    <p:extLst>
      <p:ext uri="{BB962C8B-B14F-4D97-AF65-F5344CB8AC3E}">
        <p14:creationId xmlns:p14="http://schemas.microsoft.com/office/powerpoint/2010/main" val="2285535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4450-D103-87DA-5202-EF35219F5646}"/>
              </a:ext>
            </a:extLst>
          </p:cNvPr>
          <p:cNvSpPr>
            <a:spLocks noGrp="1"/>
          </p:cNvSpPr>
          <p:nvPr>
            <p:ph type="title"/>
          </p:nvPr>
        </p:nvSpPr>
        <p:spPr/>
        <p:txBody>
          <a:bodyPr/>
          <a:lstStyle/>
          <a:p>
            <a:r>
              <a:rPr lang="en-US" dirty="0">
                <a:solidFill>
                  <a:schemeClr val="tx1"/>
                </a:solidFill>
              </a:rPr>
              <a:t>Configure Raspberry Pi </a:t>
            </a:r>
            <a:r>
              <a:rPr lang="en-US" b="1" dirty="0">
                <a:solidFill>
                  <a:schemeClr val="tx1"/>
                </a:solidFill>
              </a:rPr>
              <a:t>for Thermal Printer</a:t>
            </a:r>
          </a:p>
        </p:txBody>
      </p:sp>
      <p:pic>
        <p:nvPicPr>
          <p:cNvPr id="6" name="Content Placeholder 5">
            <a:extLst>
              <a:ext uri="{FF2B5EF4-FFF2-40B4-BE49-F238E27FC236}">
                <a16:creationId xmlns:a16="http://schemas.microsoft.com/office/drawing/2014/main" id="{0C940FEE-7F76-A46A-E26E-A3E3EED3B67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908134" y="3387806"/>
            <a:ext cx="4754562" cy="2756555"/>
          </a:xfrm>
        </p:spPr>
      </p:pic>
      <p:sp>
        <p:nvSpPr>
          <p:cNvPr id="11" name="TextBox 10">
            <a:extLst>
              <a:ext uri="{FF2B5EF4-FFF2-40B4-BE49-F238E27FC236}">
                <a16:creationId xmlns:a16="http://schemas.microsoft.com/office/drawing/2014/main" id="{04DCD7D0-F6C8-DE51-3961-6F4790342419}"/>
              </a:ext>
            </a:extLst>
          </p:cNvPr>
          <p:cNvSpPr txBox="1"/>
          <p:nvPr/>
        </p:nvSpPr>
        <p:spPr>
          <a:xfrm>
            <a:off x="581193" y="1910478"/>
            <a:ext cx="5081503" cy="1384995"/>
          </a:xfrm>
          <a:prstGeom prst="rect">
            <a:avLst/>
          </a:prstGeom>
          <a:noFill/>
        </p:spPr>
        <p:txBody>
          <a:bodyPr wrap="square" rtlCol="0">
            <a:spAutoFit/>
          </a:bodyPr>
          <a:lstStyle/>
          <a:p>
            <a:r>
              <a:rPr lang="en-US" b="1" dirty="0">
                <a:solidFill>
                  <a:srgbClr val="00B050"/>
                </a:solidFill>
              </a:rPr>
              <a:t>Enable</a:t>
            </a:r>
            <a:r>
              <a:rPr lang="en-US" b="1" dirty="0"/>
              <a:t> </a:t>
            </a:r>
            <a:r>
              <a:rPr lang="en-US" b="1" dirty="0">
                <a:solidFill>
                  <a:srgbClr val="FF0000"/>
                </a:solidFill>
              </a:rPr>
              <a:t>UART</a:t>
            </a:r>
            <a:r>
              <a:rPr lang="en-US" b="1" dirty="0"/>
              <a:t> (Universal Asynchronous Receiver-Transmitter) serial port</a:t>
            </a:r>
          </a:p>
          <a:p>
            <a:r>
              <a:rPr lang="en-US" sz="1600" dirty="0"/>
              <a:t>useful for various applications, such as communicating with other serial devices like Arduino boards, GPS modules, and other microcontrollers.</a:t>
            </a:r>
          </a:p>
        </p:txBody>
      </p:sp>
      <p:pic>
        <p:nvPicPr>
          <p:cNvPr id="34" name="Content Placeholder 20">
            <a:extLst>
              <a:ext uri="{FF2B5EF4-FFF2-40B4-BE49-F238E27FC236}">
                <a16:creationId xmlns:a16="http://schemas.microsoft.com/office/drawing/2014/main" id="{5E23F85B-7618-D93B-2CF1-E90524FD06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0632" y="1910478"/>
            <a:ext cx="5420188" cy="4233883"/>
          </a:xfrm>
          <a:prstGeom prst="rect">
            <a:avLst/>
          </a:prstGeom>
        </p:spPr>
      </p:pic>
      <p:sp>
        <p:nvSpPr>
          <p:cNvPr id="22" name="Rectangle 21">
            <a:extLst>
              <a:ext uri="{FF2B5EF4-FFF2-40B4-BE49-F238E27FC236}">
                <a16:creationId xmlns:a16="http://schemas.microsoft.com/office/drawing/2014/main" id="{8AD905C2-CCEC-D8D7-B51F-35ACFA5E41CB}"/>
              </a:ext>
            </a:extLst>
          </p:cNvPr>
          <p:cNvSpPr/>
          <p:nvPr/>
        </p:nvSpPr>
        <p:spPr>
          <a:xfrm>
            <a:off x="7928253" y="2283543"/>
            <a:ext cx="1056983"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FA605-300E-5923-10F2-BB3126B179F6}"/>
              </a:ext>
            </a:extLst>
          </p:cNvPr>
          <p:cNvSpPr/>
          <p:nvPr/>
        </p:nvSpPr>
        <p:spPr>
          <a:xfrm>
            <a:off x="10837675" y="4193103"/>
            <a:ext cx="582245" cy="37596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BC21770-D7E1-47D2-E840-5BD9119AC4A7}"/>
              </a:ext>
            </a:extLst>
          </p:cNvPr>
          <p:cNvCxnSpPr>
            <a:cxnSpLocks/>
          </p:cNvCxnSpPr>
          <p:nvPr/>
        </p:nvCxnSpPr>
        <p:spPr>
          <a:xfrm>
            <a:off x="6165155" y="4569067"/>
            <a:ext cx="4621572"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00177B-9627-AE51-3FF7-B2FE4CA3B431}"/>
              </a:ext>
            </a:extLst>
          </p:cNvPr>
          <p:cNvSpPr/>
          <p:nvPr/>
        </p:nvSpPr>
        <p:spPr>
          <a:xfrm>
            <a:off x="10582723" y="5730018"/>
            <a:ext cx="892394"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6F94EDA-9362-A2E3-3777-33F6E60489E2}"/>
              </a:ext>
            </a:extLst>
          </p:cNvPr>
          <p:cNvSpPr txBox="1"/>
          <p:nvPr/>
        </p:nvSpPr>
        <p:spPr>
          <a:xfrm>
            <a:off x="10480872" y="4145756"/>
            <a:ext cx="356802" cy="423311"/>
          </a:xfrm>
          <a:prstGeom prst="rect">
            <a:avLst/>
          </a:prstGeom>
          <a:noFill/>
        </p:spPr>
        <p:txBody>
          <a:bodyPr wrap="none" rtlCol="0">
            <a:spAutoFit/>
          </a:bodyPr>
          <a:lstStyle/>
          <a:p>
            <a:r>
              <a:rPr lang="en-US" dirty="0">
                <a:solidFill>
                  <a:srgbClr val="FF0000"/>
                </a:solidFill>
              </a:rPr>
              <a:t>2</a:t>
            </a:r>
          </a:p>
        </p:txBody>
      </p:sp>
      <p:sp>
        <p:nvSpPr>
          <p:cNvPr id="31" name="TextBox 30">
            <a:extLst>
              <a:ext uri="{FF2B5EF4-FFF2-40B4-BE49-F238E27FC236}">
                <a16:creationId xmlns:a16="http://schemas.microsoft.com/office/drawing/2014/main" id="{0D2677E0-DAE3-7EA6-9025-E27DED5082AE}"/>
              </a:ext>
            </a:extLst>
          </p:cNvPr>
          <p:cNvSpPr txBox="1"/>
          <p:nvPr/>
        </p:nvSpPr>
        <p:spPr>
          <a:xfrm>
            <a:off x="10533624" y="5379427"/>
            <a:ext cx="356802" cy="423311"/>
          </a:xfrm>
          <a:prstGeom prst="rect">
            <a:avLst/>
          </a:prstGeom>
          <a:noFill/>
        </p:spPr>
        <p:txBody>
          <a:bodyPr wrap="none" rtlCol="0">
            <a:spAutoFit/>
          </a:bodyPr>
          <a:lstStyle/>
          <a:p>
            <a:r>
              <a:rPr lang="en-US" dirty="0">
                <a:solidFill>
                  <a:srgbClr val="FF0000"/>
                </a:solidFill>
              </a:rPr>
              <a:t>3</a:t>
            </a:r>
          </a:p>
        </p:txBody>
      </p:sp>
      <p:sp>
        <p:nvSpPr>
          <p:cNvPr id="33" name="TextBox 32">
            <a:extLst>
              <a:ext uri="{FF2B5EF4-FFF2-40B4-BE49-F238E27FC236}">
                <a16:creationId xmlns:a16="http://schemas.microsoft.com/office/drawing/2014/main" id="{2D73BA87-572E-599B-9598-C38EAA7B4256}"/>
              </a:ext>
            </a:extLst>
          </p:cNvPr>
          <p:cNvSpPr txBox="1"/>
          <p:nvPr/>
        </p:nvSpPr>
        <p:spPr>
          <a:xfrm>
            <a:off x="581193" y="6325150"/>
            <a:ext cx="5072062" cy="276999"/>
          </a:xfrm>
          <a:prstGeom prst="rect">
            <a:avLst/>
          </a:prstGeom>
          <a:noFill/>
        </p:spPr>
        <p:txBody>
          <a:bodyPr wrap="square">
            <a:spAutoFit/>
          </a:bodyPr>
          <a:lstStyle/>
          <a:p>
            <a:r>
              <a:rPr lang="en-US" sz="1200" dirty="0"/>
              <a:t>Source: </a:t>
            </a:r>
            <a:r>
              <a:rPr lang="en-US" sz="1200" dirty="0" err="1">
                <a:hlinkClick r:id="rId4"/>
              </a:rPr>
              <a:t>pinout.xyz</a:t>
            </a:r>
            <a:r>
              <a:rPr lang="en-US" sz="1200" dirty="0">
                <a:hlinkClick r:id="rId4"/>
              </a:rPr>
              <a:t>: UART - Universal Asynchronous Receiver/Transmitter</a:t>
            </a:r>
            <a:endParaRPr lang="en-US" sz="1200" dirty="0"/>
          </a:p>
        </p:txBody>
      </p:sp>
      <p:sp>
        <p:nvSpPr>
          <p:cNvPr id="9" name="TextBox 8">
            <a:extLst>
              <a:ext uri="{FF2B5EF4-FFF2-40B4-BE49-F238E27FC236}">
                <a16:creationId xmlns:a16="http://schemas.microsoft.com/office/drawing/2014/main" id="{A271727A-E584-C0E7-7E6B-C7903DCF137F}"/>
              </a:ext>
            </a:extLst>
          </p:cNvPr>
          <p:cNvSpPr txBox="1"/>
          <p:nvPr/>
        </p:nvSpPr>
        <p:spPr>
          <a:xfrm>
            <a:off x="7571450" y="2636243"/>
            <a:ext cx="316112" cy="369332"/>
          </a:xfrm>
          <a:prstGeom prst="rect">
            <a:avLst/>
          </a:prstGeom>
          <a:noFill/>
        </p:spPr>
        <p:txBody>
          <a:bodyPr wrap="none" rtlCol="0">
            <a:spAutoFit/>
          </a:bodyPr>
          <a:lstStyle/>
          <a:p>
            <a:r>
              <a:rPr lang="en-US" dirty="0">
                <a:solidFill>
                  <a:srgbClr val="FF0000"/>
                </a:solidFill>
                <a:latin typeface="DejaVu Sans Condensed" panose="020B0606030804020204" pitchFamily="34" charset="0"/>
                <a:ea typeface="DejaVu Sans Condensed" panose="020B0606030804020204" pitchFamily="34" charset="0"/>
                <a:cs typeface="DejaVu Sans Condensed" panose="020B0606030804020204" pitchFamily="34" charset="0"/>
              </a:rPr>
              <a:t>1</a:t>
            </a:r>
          </a:p>
        </p:txBody>
      </p:sp>
    </p:spTree>
    <p:extLst>
      <p:ext uri="{BB962C8B-B14F-4D97-AF65-F5344CB8AC3E}">
        <p14:creationId xmlns:p14="http://schemas.microsoft.com/office/powerpoint/2010/main" val="59174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B5CB77DF-989C-3166-800A-CA1A5DA3B21D}"/>
              </a:ext>
            </a:extLst>
          </p:cNvPr>
          <p:cNvSpPr/>
          <p:nvPr/>
        </p:nvSpPr>
        <p:spPr>
          <a:xfrm>
            <a:off x="6096003" y="2241210"/>
            <a:ext cx="5594342" cy="798271"/>
          </a:xfrm>
          <a:prstGeom prst="roundRect">
            <a:avLst/>
          </a:prstGeom>
          <a:gradFill flip="none" rotWithShape="1">
            <a:gsLst>
              <a:gs pos="0">
                <a:srgbClr val="399BA3">
                  <a:tint val="66000"/>
                  <a:satMod val="160000"/>
                </a:srgbClr>
              </a:gs>
              <a:gs pos="50000">
                <a:srgbClr val="399BA3">
                  <a:tint val="44500"/>
                  <a:satMod val="160000"/>
                </a:srgbClr>
              </a:gs>
              <a:gs pos="100000">
                <a:srgbClr val="399BA3">
                  <a:tint val="23500"/>
                  <a:satMod val="16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89BCC20-B9ED-8491-15B8-8669BB220B6D}"/>
              </a:ext>
            </a:extLst>
          </p:cNvPr>
          <p:cNvSpPr/>
          <p:nvPr/>
        </p:nvSpPr>
        <p:spPr>
          <a:xfrm>
            <a:off x="457201" y="2241212"/>
            <a:ext cx="5079996" cy="798270"/>
          </a:xfrm>
          <a:prstGeom prst="roundRect">
            <a:avLst/>
          </a:prstGeom>
          <a:gradFill flip="none" rotWithShape="1">
            <a:gsLst>
              <a:gs pos="0">
                <a:srgbClr val="C53F3F">
                  <a:tint val="66000"/>
                  <a:satMod val="160000"/>
                </a:srgbClr>
              </a:gs>
              <a:gs pos="50000">
                <a:srgbClr val="C53F3F">
                  <a:tint val="44500"/>
                  <a:satMod val="160000"/>
                </a:srgbClr>
              </a:gs>
              <a:gs pos="100000">
                <a:srgbClr val="C53F3F">
                  <a:tint val="23500"/>
                  <a:satMod val="16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83DEF4-B570-619E-525B-1F83A9004343}"/>
              </a:ext>
            </a:extLst>
          </p:cNvPr>
          <p:cNvSpPr>
            <a:spLocks noGrp="1"/>
          </p:cNvSpPr>
          <p:nvPr>
            <p:ph type="title"/>
          </p:nvPr>
        </p:nvSpPr>
        <p:spPr>
          <a:xfrm>
            <a:off x="581193" y="729658"/>
            <a:ext cx="7457907" cy="988332"/>
          </a:xfrm>
        </p:spPr>
        <p:txBody>
          <a:bodyPr anchor="ctr">
            <a:normAutofit/>
          </a:bodyPr>
          <a:lstStyle/>
          <a:p>
            <a:pPr algn="ctr"/>
            <a:r>
              <a:rPr lang="en-US" dirty="0">
                <a:solidFill>
                  <a:schemeClr val="tx1"/>
                </a:solidFill>
              </a:rPr>
              <a:t>Serial Communication: </a:t>
            </a:r>
            <a:r>
              <a:rPr lang="en-US" dirty="0">
                <a:solidFill>
                  <a:srgbClr val="BD3939"/>
                </a:solidFill>
              </a:rPr>
              <a:t>SPI </a:t>
            </a:r>
            <a:r>
              <a:rPr lang="en-US" dirty="0">
                <a:solidFill>
                  <a:schemeClr val="tx1"/>
                </a:solidFill>
              </a:rPr>
              <a:t>VS </a:t>
            </a:r>
            <a:r>
              <a:rPr lang="en-US" dirty="0">
                <a:solidFill>
                  <a:srgbClr val="399BA3"/>
                </a:solidFill>
              </a:rPr>
              <a:t>UART</a:t>
            </a:r>
          </a:p>
        </p:txBody>
      </p:sp>
      <p:sp>
        <p:nvSpPr>
          <p:cNvPr id="9" name="Text Placeholder 8">
            <a:extLst>
              <a:ext uri="{FF2B5EF4-FFF2-40B4-BE49-F238E27FC236}">
                <a16:creationId xmlns:a16="http://schemas.microsoft.com/office/drawing/2014/main" id="{E5FB757F-6C72-A2AB-31B6-52A7ACAC8A83}"/>
              </a:ext>
            </a:extLst>
          </p:cNvPr>
          <p:cNvSpPr>
            <a:spLocks noGrp="1"/>
          </p:cNvSpPr>
          <p:nvPr>
            <p:ph type="body" idx="1"/>
          </p:nvPr>
        </p:nvSpPr>
        <p:spPr>
          <a:xfrm>
            <a:off x="457201" y="2364320"/>
            <a:ext cx="5079999" cy="557784"/>
          </a:xfrm>
        </p:spPr>
        <p:txBody>
          <a:bodyPr/>
          <a:lstStyle/>
          <a:p>
            <a:pPr algn="ctr"/>
            <a:r>
              <a:rPr lang="en-US" sz="1800" dirty="0">
                <a:solidFill>
                  <a:schemeClr val="tx1"/>
                </a:solidFill>
              </a:rPr>
              <a:t>SPI (Serial Peripheral Interface)</a:t>
            </a:r>
          </a:p>
        </p:txBody>
      </p:sp>
      <p:sp>
        <p:nvSpPr>
          <p:cNvPr id="10" name="Content Placeholder 9">
            <a:extLst>
              <a:ext uri="{FF2B5EF4-FFF2-40B4-BE49-F238E27FC236}">
                <a16:creationId xmlns:a16="http://schemas.microsoft.com/office/drawing/2014/main" id="{208CAE00-34B2-5D5A-7283-7A5FDF6BFC67}"/>
              </a:ext>
            </a:extLst>
          </p:cNvPr>
          <p:cNvSpPr>
            <a:spLocks noGrp="1"/>
          </p:cNvSpPr>
          <p:nvPr>
            <p:ph sz="half" idx="2"/>
          </p:nvPr>
        </p:nvSpPr>
        <p:spPr>
          <a:xfrm>
            <a:off x="457204" y="3039481"/>
            <a:ext cx="5079996" cy="2934999"/>
          </a:xfrm>
        </p:spPr>
        <p:txBody>
          <a:bodyPr/>
          <a:lstStyle/>
          <a:p>
            <a:r>
              <a:rPr lang="en-US" dirty="0">
                <a:solidFill>
                  <a:schemeClr val="tx1"/>
                </a:solidFill>
              </a:rPr>
              <a:t>Data is transferred in sync with a clock signal.</a:t>
            </a:r>
          </a:p>
          <a:p>
            <a:r>
              <a:rPr lang="en-US" dirty="0">
                <a:solidFill>
                  <a:schemeClr val="tx1"/>
                </a:solidFill>
              </a:rPr>
              <a:t>Typically involves a master device (such as a microcontroller or Raspberry Pi) and one or more slave devices (such as sensors or displays)</a:t>
            </a:r>
          </a:p>
          <a:p>
            <a:r>
              <a:rPr lang="en-US" dirty="0">
                <a:solidFill>
                  <a:schemeClr val="tx1"/>
                </a:solidFill>
              </a:rPr>
              <a:t>Uses separate lines for data (MOSI - Master Out Slave In, MISO - Master In Slave Out), clock (SCLK), and sometimes for chip select (CS) to enable communication with multiple slave devices</a:t>
            </a:r>
          </a:p>
        </p:txBody>
      </p:sp>
      <p:sp>
        <p:nvSpPr>
          <p:cNvPr id="11" name="Text Placeholder 10">
            <a:extLst>
              <a:ext uri="{FF2B5EF4-FFF2-40B4-BE49-F238E27FC236}">
                <a16:creationId xmlns:a16="http://schemas.microsoft.com/office/drawing/2014/main" id="{C6160D13-5E6B-BBF6-1BD1-8256612D5CA8}"/>
              </a:ext>
            </a:extLst>
          </p:cNvPr>
          <p:cNvSpPr>
            <a:spLocks noGrp="1"/>
          </p:cNvSpPr>
          <p:nvPr>
            <p:ph type="body" sz="quarter" idx="3"/>
          </p:nvPr>
        </p:nvSpPr>
        <p:spPr>
          <a:xfrm>
            <a:off x="6096002" y="2364321"/>
            <a:ext cx="5594346" cy="553373"/>
          </a:xfrm>
        </p:spPr>
        <p:txBody>
          <a:bodyPr/>
          <a:lstStyle/>
          <a:p>
            <a:pPr algn="ctr"/>
            <a:r>
              <a:rPr lang="en-US" sz="1800" dirty="0">
                <a:solidFill>
                  <a:schemeClr val="tx1"/>
                </a:solidFill>
              </a:rPr>
              <a:t>UART (Universal Asynchronous Receiver-Transmitter)</a:t>
            </a:r>
          </a:p>
        </p:txBody>
      </p:sp>
      <p:sp>
        <p:nvSpPr>
          <p:cNvPr id="12" name="Content Placeholder 11">
            <a:extLst>
              <a:ext uri="{FF2B5EF4-FFF2-40B4-BE49-F238E27FC236}">
                <a16:creationId xmlns:a16="http://schemas.microsoft.com/office/drawing/2014/main" id="{2A7924D6-6D96-DBA4-09A3-298F986460AB}"/>
              </a:ext>
            </a:extLst>
          </p:cNvPr>
          <p:cNvSpPr>
            <a:spLocks noGrp="1"/>
          </p:cNvSpPr>
          <p:nvPr>
            <p:ph sz="quarter" idx="4"/>
          </p:nvPr>
        </p:nvSpPr>
        <p:spPr>
          <a:xfrm>
            <a:off x="6096000" y="3039481"/>
            <a:ext cx="5594347" cy="3163881"/>
          </a:xfrm>
        </p:spPr>
        <p:txBody>
          <a:bodyPr>
            <a:noAutofit/>
          </a:bodyPr>
          <a:lstStyle/>
          <a:p>
            <a:r>
              <a:rPr lang="en-US" sz="1600" dirty="0">
                <a:solidFill>
                  <a:schemeClr val="tx1"/>
                </a:solidFill>
              </a:rPr>
              <a:t>Data is transmitted without the need for a shared clock signal</a:t>
            </a:r>
          </a:p>
          <a:p>
            <a:r>
              <a:rPr lang="en-US" sz="1600" dirty="0">
                <a:solidFill>
                  <a:schemeClr val="tx1"/>
                </a:solidFill>
              </a:rPr>
              <a:t>Typically involves two devices communicating with each other using a single data line (TX - Transmit) and a single receive line (RX - Receive), along with a ground reference</a:t>
            </a:r>
          </a:p>
          <a:p>
            <a:r>
              <a:rPr lang="en-US" sz="1600" dirty="0">
                <a:solidFill>
                  <a:schemeClr val="tx1"/>
                </a:solidFill>
              </a:rPr>
              <a:t>UART communication is simpler and more flexible than SPI, but it tends to be slower and less efficient, especially over longer distances or in noisy environments</a:t>
            </a:r>
          </a:p>
          <a:p>
            <a:r>
              <a:rPr lang="en-US" sz="1600" dirty="0">
                <a:solidFill>
                  <a:schemeClr val="tx1"/>
                </a:solidFill>
              </a:rPr>
              <a:t>Unlike SPI, UART communication is not synchronous and does not require a clock signal. It operates using start and stop bits to synchronize data transmission.</a:t>
            </a:r>
          </a:p>
        </p:txBody>
      </p:sp>
      <p:sp>
        <p:nvSpPr>
          <p:cNvPr id="14" name="TextBox 13">
            <a:extLst>
              <a:ext uri="{FF2B5EF4-FFF2-40B4-BE49-F238E27FC236}">
                <a16:creationId xmlns:a16="http://schemas.microsoft.com/office/drawing/2014/main" id="{FA72390E-513F-5D79-2DA6-18AF3A9AC191}"/>
              </a:ext>
            </a:extLst>
          </p:cNvPr>
          <p:cNvSpPr txBox="1"/>
          <p:nvPr/>
        </p:nvSpPr>
        <p:spPr>
          <a:xfrm>
            <a:off x="581191" y="1794935"/>
            <a:ext cx="11109154" cy="369332"/>
          </a:xfrm>
          <a:prstGeom prst="rect">
            <a:avLst/>
          </a:prstGeom>
          <a:noFill/>
        </p:spPr>
        <p:txBody>
          <a:bodyPr wrap="square">
            <a:spAutoFit/>
          </a:bodyPr>
          <a:lstStyle/>
          <a:p>
            <a:r>
              <a:rPr lang="en-US" i="1" dirty="0"/>
              <a:t>Both communication protocols used for serial communication, but they have different characteristics and applications:</a:t>
            </a:r>
          </a:p>
        </p:txBody>
      </p:sp>
      <p:pic>
        <p:nvPicPr>
          <p:cNvPr id="20" name="Picture 19">
            <a:extLst>
              <a:ext uri="{FF2B5EF4-FFF2-40B4-BE49-F238E27FC236}">
                <a16:creationId xmlns:a16="http://schemas.microsoft.com/office/drawing/2014/main" id="{EBCEB8FA-CB06-53E8-A5CB-00AE2624975A}"/>
              </a:ext>
            </a:extLst>
          </p:cNvPr>
          <p:cNvPicPr>
            <a:picLocks noChangeAspect="1"/>
          </p:cNvPicPr>
          <p:nvPr/>
        </p:nvPicPr>
        <p:blipFill rotWithShape="1">
          <a:blip r:embed="rId3"/>
          <a:srcRect b="35205"/>
          <a:stretch/>
        </p:blipFill>
        <p:spPr>
          <a:xfrm>
            <a:off x="8602309" y="435138"/>
            <a:ext cx="2687269" cy="1344435"/>
          </a:xfrm>
          <a:prstGeom prst="rect">
            <a:avLst/>
          </a:prstGeom>
        </p:spPr>
      </p:pic>
      <p:sp>
        <p:nvSpPr>
          <p:cNvPr id="22" name="Rectangle: Rounded Corners 21">
            <a:extLst>
              <a:ext uri="{FF2B5EF4-FFF2-40B4-BE49-F238E27FC236}">
                <a16:creationId xmlns:a16="http://schemas.microsoft.com/office/drawing/2014/main" id="{B7A741F1-65BC-941E-5C63-51B611E0B81A}"/>
              </a:ext>
            </a:extLst>
          </p:cNvPr>
          <p:cNvSpPr/>
          <p:nvPr/>
        </p:nvSpPr>
        <p:spPr>
          <a:xfrm>
            <a:off x="10947400" y="1562100"/>
            <a:ext cx="304800" cy="168590"/>
          </a:xfrm>
          <a:prstGeom prst="roundRect">
            <a:avLst/>
          </a:prstGeom>
          <a:noFill/>
          <a:ln>
            <a:solidFill>
              <a:srgbClr val="399B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 name="Rectangle: Rounded Corners 23">
            <a:extLst>
              <a:ext uri="{FF2B5EF4-FFF2-40B4-BE49-F238E27FC236}">
                <a16:creationId xmlns:a16="http://schemas.microsoft.com/office/drawing/2014/main" id="{302FFCB4-484D-48FA-D53D-71FD305DA09A}"/>
              </a:ext>
            </a:extLst>
          </p:cNvPr>
          <p:cNvSpPr/>
          <p:nvPr/>
        </p:nvSpPr>
        <p:spPr>
          <a:xfrm>
            <a:off x="10947400" y="1193456"/>
            <a:ext cx="304800" cy="168590"/>
          </a:xfrm>
          <a:prstGeom prst="roundRect">
            <a:avLst/>
          </a:prstGeom>
          <a:noFill/>
          <a:ln>
            <a:solidFill>
              <a:srgbClr val="BD39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2" name="TextBox 31">
            <a:extLst>
              <a:ext uri="{FF2B5EF4-FFF2-40B4-BE49-F238E27FC236}">
                <a16:creationId xmlns:a16="http://schemas.microsoft.com/office/drawing/2014/main" id="{B0385FA0-DDF2-DBB3-F791-66921323E6A5}"/>
              </a:ext>
            </a:extLst>
          </p:cNvPr>
          <p:cNvSpPr txBox="1"/>
          <p:nvPr/>
        </p:nvSpPr>
        <p:spPr>
          <a:xfrm>
            <a:off x="457201" y="6325150"/>
            <a:ext cx="10518609" cy="276999"/>
          </a:xfrm>
          <a:prstGeom prst="rect">
            <a:avLst/>
          </a:prstGeom>
          <a:noFill/>
        </p:spPr>
        <p:txBody>
          <a:bodyPr wrap="square">
            <a:spAutoFit/>
          </a:bodyPr>
          <a:lstStyle/>
          <a:p>
            <a:r>
              <a:rPr lang="en-US" sz="1200" dirty="0"/>
              <a:t>Source: </a:t>
            </a:r>
            <a:r>
              <a:rPr lang="en-US" sz="1200" dirty="0">
                <a:hlinkClick r:id="rId4"/>
              </a:rPr>
              <a:t>SPI (Serial Peripheral Interface)</a:t>
            </a:r>
            <a:r>
              <a:rPr lang="en-US" sz="1200" dirty="0"/>
              <a:t>, </a:t>
            </a:r>
            <a:r>
              <a:rPr lang="en-US" sz="1200" dirty="0">
                <a:hlinkClick r:id="rId5"/>
              </a:rPr>
              <a:t>UART (Universal Asynchronous Receiver/Transmitter)</a:t>
            </a:r>
            <a:endParaRPr lang="en-US" sz="1200" dirty="0"/>
          </a:p>
        </p:txBody>
      </p:sp>
    </p:spTree>
    <p:extLst>
      <p:ext uri="{BB962C8B-B14F-4D97-AF65-F5344CB8AC3E}">
        <p14:creationId xmlns:p14="http://schemas.microsoft.com/office/powerpoint/2010/main" val="357816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lstStyle/>
          <a:p>
            <a:r>
              <a:rPr lang="en-US" dirty="0"/>
              <a:t>Hardware Components and Accessories</a:t>
            </a:r>
          </a:p>
        </p:txBody>
      </p:sp>
      <p:pic>
        <p:nvPicPr>
          <p:cNvPr id="8" name="Content Placeholder 7" descr="A green circuit board with white and black buttons&#10;&#10;Description automatically generated">
            <a:extLst>
              <a:ext uri="{FF2B5EF4-FFF2-40B4-BE49-F238E27FC236}">
                <a16:creationId xmlns:a16="http://schemas.microsoft.com/office/drawing/2014/main" id="{E696C9B8-C61E-EAE8-E1AF-96B3680F0882}"/>
              </a:ext>
            </a:extLst>
          </p:cNvPr>
          <p:cNvPicPr>
            <a:picLocks noGrp="1" noChangeAspect="1"/>
          </p:cNvPicPr>
          <p:nvPr>
            <p:ph sz="half" idx="1"/>
          </p:nvPr>
        </p:nvPicPr>
        <p:blipFill>
          <a:blip r:embed="rId2"/>
          <a:stretch>
            <a:fillRect/>
          </a:stretch>
        </p:blipFill>
        <p:spPr>
          <a:xfrm>
            <a:off x="777310" y="2084831"/>
            <a:ext cx="2387760" cy="3572665"/>
          </a:xfrm>
        </p:spPr>
      </p:pic>
      <p:pic>
        <p:nvPicPr>
          <p:cNvPr id="10" name="Content Placeholder 9">
            <a:extLst>
              <a:ext uri="{FF2B5EF4-FFF2-40B4-BE49-F238E27FC236}">
                <a16:creationId xmlns:a16="http://schemas.microsoft.com/office/drawing/2014/main" id="{952207BD-2430-570D-1178-7F49519D3143}"/>
              </a:ext>
            </a:extLst>
          </p:cNvPr>
          <p:cNvPicPr>
            <a:picLocks noGrp="1" noChangeAspect="1"/>
          </p:cNvPicPr>
          <p:nvPr>
            <p:ph sz="half" idx="2"/>
          </p:nvPr>
        </p:nvPicPr>
        <p:blipFill rotWithShape="1">
          <a:blip r:embed="rId3"/>
          <a:srcRect l="32688" t="30361" r="4945" b="5556"/>
          <a:stretch/>
        </p:blipFill>
        <p:spPr>
          <a:xfrm rot="5400000">
            <a:off x="2824335" y="2742674"/>
            <a:ext cx="3576718" cy="2261053"/>
          </a:xfrm>
          <a:prstGeom prst="rect">
            <a:avLst/>
          </a:prstGeom>
        </p:spPr>
      </p:pic>
      <p:sp>
        <p:nvSpPr>
          <p:cNvPr id="11" name="TextBox 10">
            <a:extLst>
              <a:ext uri="{FF2B5EF4-FFF2-40B4-BE49-F238E27FC236}">
                <a16:creationId xmlns:a16="http://schemas.microsoft.com/office/drawing/2014/main" id="{073002AE-1006-445C-D54C-D87106C10CFF}"/>
              </a:ext>
            </a:extLst>
          </p:cNvPr>
          <p:cNvSpPr txBox="1"/>
          <p:nvPr/>
        </p:nvSpPr>
        <p:spPr>
          <a:xfrm>
            <a:off x="784761" y="6059861"/>
            <a:ext cx="2372857" cy="369332"/>
          </a:xfrm>
          <a:prstGeom prst="rect">
            <a:avLst/>
          </a:prstGeom>
          <a:noFill/>
        </p:spPr>
        <p:txBody>
          <a:bodyPr wrap="square" rtlCol="0">
            <a:spAutoFit/>
          </a:bodyPr>
          <a:lstStyle/>
          <a:p>
            <a:pPr algn="ctr"/>
            <a:r>
              <a:rPr lang="it-IT" dirty="0">
                <a:hlinkClick r:id="rId4">
                  <a:extLst>
                    <a:ext uri="{A12FA001-AC4F-418D-AE19-62706E023703}">
                      <ahyp:hlinkClr xmlns:ahyp="http://schemas.microsoft.com/office/drawing/2018/hyperlinkcolor" val="tx"/>
                    </a:ext>
                  </a:extLst>
                </a:hlinkClick>
              </a:rPr>
              <a:t>Raspberry Pi 5</a:t>
            </a:r>
            <a:endParaRPr lang="it-IT" dirty="0"/>
          </a:p>
        </p:txBody>
      </p:sp>
      <p:sp>
        <p:nvSpPr>
          <p:cNvPr id="12" name="TextBox 11">
            <a:extLst>
              <a:ext uri="{FF2B5EF4-FFF2-40B4-BE49-F238E27FC236}">
                <a16:creationId xmlns:a16="http://schemas.microsoft.com/office/drawing/2014/main" id="{FDDDA596-9355-4C62-1B78-C74C8B30E4E8}"/>
              </a:ext>
            </a:extLst>
          </p:cNvPr>
          <p:cNvSpPr txBox="1"/>
          <p:nvPr/>
        </p:nvSpPr>
        <p:spPr>
          <a:xfrm>
            <a:off x="3580317" y="5921363"/>
            <a:ext cx="2067332" cy="584775"/>
          </a:xfrm>
          <a:prstGeom prst="rect">
            <a:avLst/>
          </a:prstGeom>
          <a:noFill/>
        </p:spPr>
        <p:txBody>
          <a:bodyPr wrap="square" rtlCol="0">
            <a:spAutoFit/>
          </a:bodyPr>
          <a:lstStyle/>
          <a:p>
            <a:pPr algn="ctr"/>
            <a:r>
              <a:rPr lang="en-US" sz="1600" dirty="0" err="1">
                <a:hlinkClick r:id="rId5">
                  <a:extLst>
                    <a:ext uri="{A12FA001-AC4F-418D-AE19-62706E023703}">
                      <ahyp:hlinkClr xmlns:ahyp="http://schemas.microsoft.com/office/drawing/2018/hyperlinkcolor" val="tx"/>
                    </a:ext>
                  </a:extLst>
                </a:hlinkClick>
              </a:rPr>
              <a:t>Mifare</a:t>
            </a:r>
            <a:r>
              <a:rPr lang="en-US" sz="1600" dirty="0">
                <a:hlinkClick r:id="rId5">
                  <a:extLst>
                    <a:ext uri="{A12FA001-AC4F-418D-AE19-62706E023703}">
                      <ahyp:hlinkClr xmlns:ahyp="http://schemas.microsoft.com/office/drawing/2018/hyperlinkcolor" val="tx"/>
                    </a:ext>
                  </a:extLst>
                </a:hlinkClick>
              </a:rPr>
              <a:t> RC522</a:t>
            </a:r>
          </a:p>
          <a:p>
            <a:pPr algn="ctr"/>
            <a:r>
              <a:rPr lang="en-US" sz="1600" dirty="0">
                <a:hlinkClick r:id="rId5">
                  <a:extLst>
                    <a:ext uri="{A12FA001-AC4F-418D-AE19-62706E023703}">
                      <ahyp:hlinkClr xmlns:ahyp="http://schemas.microsoft.com/office/drawing/2018/hyperlinkcolor" val="tx"/>
                    </a:ext>
                  </a:extLst>
                </a:hlinkClick>
              </a:rPr>
              <a:t>Module RFID Reader</a:t>
            </a:r>
            <a:endParaRPr lang="it-IT" sz="1600" dirty="0"/>
          </a:p>
        </p:txBody>
      </p:sp>
      <p:pic>
        <p:nvPicPr>
          <p:cNvPr id="1026" name="Picture 2" descr="Breadboard - Javatpoint">
            <a:extLst>
              <a:ext uri="{FF2B5EF4-FFF2-40B4-BE49-F238E27FC236}">
                <a16:creationId xmlns:a16="http://schemas.microsoft.com/office/drawing/2014/main" id="{860F1B24-488B-E122-A847-89C3810609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37" t="4628" r="3000" b="4719"/>
          <a:stretch/>
        </p:blipFill>
        <p:spPr bwMode="auto">
          <a:xfrm rot="5400000">
            <a:off x="5420131" y="2725021"/>
            <a:ext cx="3572664" cy="2292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898405-F103-088E-2159-D97BDE92F9F9}"/>
              </a:ext>
            </a:extLst>
          </p:cNvPr>
          <p:cNvSpPr txBox="1"/>
          <p:nvPr/>
        </p:nvSpPr>
        <p:spPr>
          <a:xfrm>
            <a:off x="6478672" y="6059861"/>
            <a:ext cx="1458828" cy="369332"/>
          </a:xfrm>
          <a:prstGeom prst="rect">
            <a:avLst/>
          </a:prstGeom>
          <a:noFill/>
        </p:spPr>
        <p:txBody>
          <a:bodyPr wrap="square" rtlCol="0">
            <a:spAutoFit/>
          </a:bodyPr>
          <a:lstStyle/>
          <a:p>
            <a:pPr algn="l"/>
            <a:r>
              <a:rPr lang="en-US" b="0" i="0" dirty="0">
                <a:solidFill>
                  <a:srgbClr val="000000"/>
                </a:solidFill>
                <a:effectLst/>
                <a:latin typeface="Open Sans" panose="020B0606030504020204" pitchFamily="34" charset="0"/>
              </a:rPr>
              <a:t>Breadboard</a:t>
            </a:r>
          </a:p>
        </p:txBody>
      </p:sp>
      <p:pic>
        <p:nvPicPr>
          <p:cNvPr id="14" name="Picture 13" descr="A group of colorful wires&#10;&#10;Description automatically generated">
            <a:extLst>
              <a:ext uri="{FF2B5EF4-FFF2-40B4-BE49-F238E27FC236}">
                <a16:creationId xmlns:a16="http://schemas.microsoft.com/office/drawing/2014/main" id="{CF3A8D42-F319-3C96-5278-06ED85DBDABB}"/>
              </a:ext>
            </a:extLst>
          </p:cNvPr>
          <p:cNvPicPr>
            <a:picLocks noChangeAspect="1"/>
          </p:cNvPicPr>
          <p:nvPr/>
        </p:nvPicPr>
        <p:blipFill>
          <a:blip r:embed="rId7"/>
          <a:stretch>
            <a:fillRect/>
          </a:stretch>
        </p:blipFill>
        <p:spPr>
          <a:xfrm flipH="1">
            <a:off x="10275336" y="2084831"/>
            <a:ext cx="1427335" cy="1427335"/>
          </a:xfrm>
          <a:prstGeom prst="rect">
            <a:avLst/>
          </a:prstGeom>
        </p:spPr>
      </p:pic>
      <p:sp>
        <p:nvSpPr>
          <p:cNvPr id="16" name="TextBox 15">
            <a:extLst>
              <a:ext uri="{FF2B5EF4-FFF2-40B4-BE49-F238E27FC236}">
                <a16:creationId xmlns:a16="http://schemas.microsoft.com/office/drawing/2014/main" id="{A38C48C4-CF64-3762-C41E-DEDE9D90CD40}"/>
              </a:ext>
            </a:extLst>
          </p:cNvPr>
          <p:cNvSpPr txBox="1"/>
          <p:nvPr/>
        </p:nvSpPr>
        <p:spPr>
          <a:xfrm>
            <a:off x="10271307" y="3639797"/>
            <a:ext cx="1435392" cy="523220"/>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Male-Female </a:t>
            </a:r>
            <a:r>
              <a:rPr lang="en-US" sz="1400" dirty="0">
                <a:solidFill>
                  <a:srgbClr val="000000"/>
                </a:solidFill>
                <a:latin typeface="Open Sans" panose="020B0606030504020204" pitchFamily="34" charset="0"/>
              </a:rPr>
              <a:t>J</a:t>
            </a:r>
            <a:r>
              <a:rPr lang="en-US" sz="1400" b="0" i="0" dirty="0">
                <a:solidFill>
                  <a:srgbClr val="000000"/>
                </a:solidFill>
                <a:effectLst/>
                <a:latin typeface="Open Sans" panose="020B0606030504020204" pitchFamily="34" charset="0"/>
              </a:rPr>
              <a:t>umper </a:t>
            </a:r>
            <a:r>
              <a:rPr lang="en-US" sz="1400" dirty="0">
                <a:solidFill>
                  <a:srgbClr val="000000"/>
                </a:solidFill>
                <a:latin typeface="Open Sans" panose="020B0606030504020204" pitchFamily="34" charset="0"/>
              </a:rPr>
              <a:t>W</a:t>
            </a:r>
            <a:r>
              <a:rPr lang="en-US" sz="1400" b="0" i="0" dirty="0">
                <a:solidFill>
                  <a:srgbClr val="000000"/>
                </a:solidFill>
                <a:effectLst/>
                <a:latin typeface="Open Sans" panose="020B0606030504020204" pitchFamily="34" charset="0"/>
              </a:rPr>
              <a:t>ires</a:t>
            </a:r>
          </a:p>
        </p:txBody>
      </p:sp>
      <p:pic>
        <p:nvPicPr>
          <p:cNvPr id="19" name="Picture 18">
            <a:extLst>
              <a:ext uri="{FF2B5EF4-FFF2-40B4-BE49-F238E27FC236}">
                <a16:creationId xmlns:a16="http://schemas.microsoft.com/office/drawing/2014/main" id="{B384394E-99CF-1642-3D9C-A11AA2F281D8}"/>
              </a:ext>
            </a:extLst>
          </p:cNvPr>
          <p:cNvPicPr>
            <a:picLocks noChangeAspect="1"/>
          </p:cNvPicPr>
          <p:nvPr/>
        </p:nvPicPr>
        <p:blipFill>
          <a:blip r:embed="rId8"/>
          <a:stretch>
            <a:fillRect/>
          </a:stretch>
        </p:blipFill>
        <p:spPr>
          <a:xfrm rot="16200000">
            <a:off x="8938782" y="4175122"/>
            <a:ext cx="901138" cy="1427333"/>
          </a:xfrm>
          <a:prstGeom prst="rect">
            <a:avLst/>
          </a:prstGeom>
        </p:spPr>
      </p:pic>
      <p:pic>
        <p:nvPicPr>
          <p:cNvPr id="21" name="Picture 20">
            <a:extLst>
              <a:ext uri="{FF2B5EF4-FFF2-40B4-BE49-F238E27FC236}">
                <a16:creationId xmlns:a16="http://schemas.microsoft.com/office/drawing/2014/main" id="{8316174B-418E-9FF5-FF1C-1642D43DBBAA}"/>
              </a:ext>
            </a:extLst>
          </p:cNvPr>
          <p:cNvPicPr>
            <a:picLocks noChangeAspect="1"/>
          </p:cNvPicPr>
          <p:nvPr/>
        </p:nvPicPr>
        <p:blipFill>
          <a:blip r:embed="rId9"/>
          <a:stretch>
            <a:fillRect/>
          </a:stretch>
        </p:blipFill>
        <p:spPr>
          <a:xfrm rot="16200000">
            <a:off x="10538433" y="4646693"/>
            <a:ext cx="901140" cy="484195"/>
          </a:xfrm>
          <a:prstGeom prst="rect">
            <a:avLst/>
          </a:prstGeom>
        </p:spPr>
      </p:pic>
      <p:sp>
        <p:nvSpPr>
          <p:cNvPr id="22" name="TextBox 21">
            <a:extLst>
              <a:ext uri="{FF2B5EF4-FFF2-40B4-BE49-F238E27FC236}">
                <a16:creationId xmlns:a16="http://schemas.microsoft.com/office/drawing/2014/main" id="{961EEEA1-D1D8-35F7-D681-610CD3074563}"/>
              </a:ext>
            </a:extLst>
          </p:cNvPr>
          <p:cNvSpPr txBox="1"/>
          <p:nvPr/>
        </p:nvSpPr>
        <p:spPr>
          <a:xfrm>
            <a:off x="8657479" y="5468469"/>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6DDE079-A000-C0FE-BFCD-CCD9BFBD7169}"/>
              </a:ext>
            </a:extLst>
          </p:cNvPr>
          <p:cNvSpPr txBox="1"/>
          <p:nvPr/>
        </p:nvSpPr>
        <p:spPr>
          <a:xfrm>
            <a:off x="10261213" y="5476894"/>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1028" name="Picture 4">
            <a:extLst>
              <a:ext uri="{FF2B5EF4-FFF2-40B4-BE49-F238E27FC236}">
                <a16:creationId xmlns:a16="http://schemas.microsoft.com/office/drawing/2014/main" id="{9EA1CFB6-9AC3-968B-5DAB-AEADD7453A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9705" y="2287890"/>
            <a:ext cx="1404173" cy="1021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CC5C3-83A6-FF62-C71B-3CB1F52C3A4A}"/>
              </a:ext>
            </a:extLst>
          </p:cNvPr>
          <p:cNvSpPr txBox="1"/>
          <p:nvPr/>
        </p:nvSpPr>
        <p:spPr>
          <a:xfrm>
            <a:off x="8677668" y="3717275"/>
            <a:ext cx="1435392" cy="307777"/>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Micro SD Card</a:t>
            </a:r>
          </a:p>
        </p:txBody>
      </p:sp>
    </p:spTree>
    <p:extLst>
      <p:ext uri="{BB962C8B-B14F-4D97-AF65-F5344CB8AC3E}">
        <p14:creationId xmlns:p14="http://schemas.microsoft.com/office/powerpoint/2010/main" val="24998220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6645</TotalTime>
  <Words>4346</Words>
  <Application>Microsoft Office PowerPoint</Application>
  <PresentationFormat>Widescreen</PresentationFormat>
  <Paragraphs>482</Paragraphs>
  <Slides>69</Slides>
  <Notes>23</Notes>
  <HiddenSlides>0</HiddenSlides>
  <MMClips>0</MMClips>
  <ScaleCrop>false</ScaleCrop>
  <HeadingPairs>
    <vt:vector size="6" baseType="variant">
      <vt:variant>
        <vt:lpstr>Fonts Used</vt:lpstr>
      </vt:variant>
      <vt:variant>
        <vt:i4>24</vt:i4>
      </vt:variant>
      <vt:variant>
        <vt:lpstr>Theme</vt:lpstr>
      </vt:variant>
      <vt:variant>
        <vt:i4>2</vt:i4>
      </vt:variant>
      <vt:variant>
        <vt:lpstr>Slide Titles</vt:lpstr>
      </vt:variant>
      <vt:variant>
        <vt:i4>69</vt:i4>
      </vt:variant>
    </vt:vector>
  </HeadingPairs>
  <TitlesOfParts>
    <vt:vector size="95" baseType="lpstr">
      <vt:lpstr>3270Narrow NF</vt:lpstr>
      <vt:lpstr>agave Nerd Font</vt:lpstr>
      <vt:lpstr>Amazon Ember</vt:lpstr>
      <vt:lpstr>-apple-system</vt:lpstr>
      <vt:lpstr>Aptos</vt:lpstr>
      <vt:lpstr>Arial</vt:lpstr>
      <vt:lpstr>Consolas</vt:lpstr>
      <vt:lpstr>DejaVu Sans Condensed</vt:lpstr>
      <vt:lpstr>Gill Sans MT</vt:lpstr>
      <vt:lpstr>Google Sans</vt:lpstr>
      <vt:lpstr>Helvetica Neue</vt:lpstr>
      <vt:lpstr>inherit</vt:lpstr>
      <vt:lpstr>Linux Libertine</vt:lpstr>
      <vt:lpstr>Open Sans</vt:lpstr>
      <vt:lpstr>proxima nova</vt:lpstr>
      <vt:lpstr>proxima nova</vt:lpstr>
      <vt:lpstr>Roboto</vt:lpstr>
      <vt:lpstr>Segoe UI</vt:lpstr>
      <vt:lpstr>Tw Cen MT</vt:lpstr>
      <vt:lpstr>Tw Cen MT Condensed</vt:lpstr>
      <vt:lpstr>var(--mdc-form-field-label-text-font)</vt:lpstr>
      <vt:lpstr>Wingdings</vt:lpstr>
      <vt:lpstr>Wingdings 2</vt:lpstr>
      <vt:lpstr>Wingdings 3</vt:lpstr>
      <vt:lpstr>DividendVTI</vt:lpstr>
      <vt:lpstr>Integral</vt:lpstr>
      <vt:lpstr>Keyless Kingdom A cloud solution: Raspberry Pi &amp; RFID Open Doors to the Future!</vt:lpstr>
      <vt:lpstr>Breaking Boundaries A cloud solution: Raspberry Pi + RFID = Your Passport to Innovation!</vt:lpstr>
      <vt:lpstr>Unlocking the Future A cloud solution: Harnessing Raspberry Pi and RFID for Limitless Possibilities!</vt:lpstr>
      <vt:lpstr>RECAP Radio Frequency Identification (RFID)</vt:lpstr>
      <vt:lpstr>The Setup</vt:lpstr>
      <vt:lpstr>Configure Raspberry Pi for RFID READER (RFIO-RC522)</vt:lpstr>
      <vt:lpstr>Configure Raspberry Pi for Thermal Printer</vt:lpstr>
      <vt:lpstr>Serial Communication: SPI VS UART</vt:lpstr>
      <vt:lpstr>Hardware Components and Accessories</vt:lpstr>
      <vt:lpstr>Hardware Components and Accessories</vt:lpstr>
      <vt:lpstr>Hardware Component Pinouts</vt:lpstr>
      <vt:lpstr>Wiring for RFID Reader</vt:lpstr>
      <vt:lpstr>Wiring for Thermal Printer</vt:lpstr>
      <vt:lpstr>Validate setup</vt:lpstr>
      <vt:lpstr>After the setup has been Validated: Commence Major Installation!</vt:lpstr>
      <vt:lpstr>The architecture</vt:lpstr>
      <vt:lpstr>RECAP  Setting up the cloud via Firebase</vt:lpstr>
      <vt:lpstr>RECAP  Step 1 - Sign-in with a google account</vt:lpstr>
      <vt:lpstr>RECAP Step 2 - Go to console</vt:lpstr>
      <vt:lpstr>RECAP Step 3 - Create a project</vt:lpstr>
      <vt:lpstr>RECAP Step 4 - Create a project (Part 1 of 3)</vt:lpstr>
      <vt:lpstr>RECAP Step 5 - Create a project (Part 2 of 3)</vt:lpstr>
      <vt:lpstr>RECAP Step 6 - Create a project (Part 3 of 3)</vt:lpstr>
      <vt:lpstr>RECAP Step 7 - Wait and you’re all set</vt:lpstr>
      <vt:lpstr>Picking a No-SQL Database</vt:lpstr>
      <vt:lpstr>Step 1 - Create Firestore database</vt:lpstr>
      <vt:lpstr>STEP 2 - Set up database (part 1 of 2)</vt:lpstr>
      <vt:lpstr>Step 3 - Set up database (part 2 of 2)</vt:lpstr>
      <vt:lpstr>Step 4  Add Firebase to your web app (Part 1 of 2)</vt:lpstr>
      <vt:lpstr>Step 4  Add Firebase to your web app (Part 2 of 2)</vt:lpstr>
      <vt:lpstr>12) Project settings ➡️Add Firebase to App</vt:lpstr>
      <vt:lpstr>Enabling the Gmail API </vt:lpstr>
      <vt:lpstr>Step 1 – The basics</vt:lpstr>
      <vt:lpstr>Step 2 –  Enable the API</vt:lpstr>
      <vt:lpstr>Step 3 –  Enable access to API (part 1 of 2)</vt:lpstr>
      <vt:lpstr>Step 3 –  Enable access to API (part 2 of 2)</vt:lpstr>
      <vt:lpstr>Demo time, lets do it live!</vt:lpstr>
      <vt:lpstr>Setting the mood</vt:lpstr>
      <vt:lpstr>Questions?</vt:lpstr>
      <vt:lpstr>My GitHub - Matt2ology GitHub</vt:lpstr>
      <vt:lpstr>Thank you</vt:lpstr>
      <vt:lpstr>Resources</vt:lpstr>
      <vt:lpstr>Wiring for Thermal Printer VIA TTL/RS262</vt:lpstr>
      <vt:lpstr>Wiring for Thermal Printer VIA USB</vt:lpstr>
      <vt:lpstr>Create a Realtime database</vt:lpstr>
      <vt:lpstr>10) Set up database (part 1 of 2)</vt:lpstr>
      <vt:lpstr>10) Set up database (part 2 of 2)</vt:lpstr>
      <vt:lpstr>11) Edit Rules (If started in locked mode 🔒)</vt:lpstr>
      <vt:lpstr>12) Project settings ➡️Add Firebase to App</vt:lpstr>
      <vt:lpstr>Add Firebase to your web app</vt:lpstr>
      <vt:lpstr>Django</vt:lpstr>
      <vt:lpstr>Step 1</vt:lpstr>
      <vt:lpstr>Step 2</vt:lpstr>
      <vt:lpstr>Step 3</vt:lpstr>
      <vt:lpstr>Step 4</vt:lpstr>
      <vt:lpstr>Step 5</vt:lpstr>
      <vt:lpstr>Django - Single Sign-on (SSO) Via Auth0</vt:lpstr>
      <vt:lpstr>Step 1: Sign up</vt:lpstr>
      <vt:lpstr>Step 2: Choose A Sign-up Option</vt:lpstr>
      <vt:lpstr>Step 3: Select Applications</vt:lpstr>
      <vt:lpstr>Step 4: Create Application</vt:lpstr>
      <vt:lpstr>Step 5: Select the technology for project</vt:lpstr>
      <vt:lpstr>PowerPoint Presentation</vt:lpstr>
      <vt:lpstr>Implementation Web Platform via Python</vt:lpstr>
      <vt:lpstr>Add Firebase to your web app</vt:lpstr>
      <vt:lpstr>Scan for RFID Tag</vt:lpstr>
      <vt:lpstr>Write to Firebase Realtime Database</vt:lpstr>
      <vt:lpstr>Register app</vt:lpstr>
      <vt:lpstr>Add Firebase SDK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Keyless Kingdom: Raspberry Pi &amp; RFID Open Doors to the Future!</dc:title>
  <dc:creator>Mendoza, Matthew Dominador</dc:creator>
  <cp:lastModifiedBy>Matt Tran</cp:lastModifiedBy>
  <cp:revision>7</cp:revision>
  <dcterms:created xsi:type="dcterms:W3CDTF">2024-04-27T06:06:03Z</dcterms:created>
  <dcterms:modified xsi:type="dcterms:W3CDTF">2024-05-07T23:36:53Z</dcterms:modified>
</cp:coreProperties>
</file>